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6" r:id="rId2"/>
    <p:sldMasterId id="2147483658" r:id="rId3"/>
    <p:sldMasterId id="2147483660" r:id="rId4"/>
    <p:sldMasterId id="2147483664" r:id="rId5"/>
    <p:sldMasterId id="2147483678" r:id="rId6"/>
    <p:sldMasterId id="2147483684" r:id="rId7"/>
    <p:sldMasterId id="2147483694" r:id="rId8"/>
    <p:sldMasterId id="2147483705" r:id="rId9"/>
    <p:sldMasterId id="2147483708" r:id="rId10"/>
    <p:sldMasterId id="2147483718" r:id="rId11"/>
    <p:sldMasterId id="2147483720" r:id="rId12"/>
  </p:sldMasterIdLst>
  <p:notesMasterIdLst>
    <p:notesMasterId r:id="rId41"/>
  </p:notesMasterIdLst>
  <p:sldIdLst>
    <p:sldId id="270" r:id="rId13"/>
    <p:sldId id="261" r:id="rId14"/>
    <p:sldId id="309" r:id="rId15"/>
    <p:sldId id="312" r:id="rId16"/>
    <p:sldId id="274" r:id="rId17"/>
    <p:sldId id="268" r:id="rId18"/>
    <p:sldId id="271" r:id="rId19"/>
    <p:sldId id="290" r:id="rId20"/>
    <p:sldId id="316" r:id="rId21"/>
    <p:sldId id="289" r:id="rId22"/>
    <p:sldId id="313" r:id="rId23"/>
    <p:sldId id="317" r:id="rId24"/>
    <p:sldId id="291" r:id="rId25"/>
    <p:sldId id="292" r:id="rId26"/>
    <p:sldId id="293" r:id="rId27"/>
    <p:sldId id="306" r:id="rId28"/>
    <p:sldId id="308" r:id="rId29"/>
    <p:sldId id="282" r:id="rId30"/>
    <p:sldId id="307" r:id="rId31"/>
    <p:sldId id="314" r:id="rId32"/>
    <p:sldId id="294" r:id="rId33"/>
    <p:sldId id="302" r:id="rId34"/>
    <p:sldId id="300" r:id="rId35"/>
    <p:sldId id="301" r:id="rId36"/>
    <p:sldId id="311" r:id="rId37"/>
    <p:sldId id="305" r:id="rId38"/>
    <p:sldId id="277" r:id="rId39"/>
    <p:sldId id="260" r:id="rId4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61B39E-B35D-844A-4A34-B7147E409277}" name="Dan Brown" initials="DB" userId="Dan Brow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930"/>
    <a:srgbClr val="AD5A07"/>
    <a:srgbClr val="CE6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C560B-097C-4174-8FE2-806DDC6F777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8FC5D-EB2B-4C7E-B623-266AF67A0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18257" y="1924687"/>
            <a:ext cx="5933955" cy="35617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etropolis Light" panose="00000500000000000000" pitchFamily="50" charset="0"/>
                <a:ea typeface="Metropolis Light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7753217" y="2396098"/>
            <a:ext cx="352052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753217" y="2053477"/>
            <a:ext cx="352052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1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7753217" y="3589178"/>
            <a:ext cx="352052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7753217" y="3246557"/>
            <a:ext cx="352052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2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7753217" y="4794958"/>
            <a:ext cx="352052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7753217" y="4452337"/>
            <a:ext cx="352052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3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13629" y="2077227"/>
            <a:ext cx="264684" cy="2646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413629" y="3270307"/>
            <a:ext cx="264684" cy="264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413629" y="4475262"/>
            <a:ext cx="264684" cy="2646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6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1558341"/>
            <a:ext cx="5228822" cy="41739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67179" y="2318195"/>
            <a:ext cx="5069983" cy="3414046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67178" y="1558339"/>
            <a:ext cx="5069983" cy="5924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00" b="0" spc="0" baseline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73593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1261818"/>
            <a:ext cx="10457644" cy="3609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989427" y="2322428"/>
            <a:ext cx="2213146" cy="22131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67178" y="4722904"/>
            <a:ext cx="10457644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86472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2008797"/>
            <a:ext cx="10457644" cy="463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550764" y="2883764"/>
            <a:ext cx="1090473" cy="10904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11521" y="4549040"/>
            <a:ext cx="2768958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1521" y="4149794"/>
            <a:ext cx="2768958" cy="2934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2161474" y="2883764"/>
            <a:ext cx="1090473" cy="10904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322231" y="4549040"/>
            <a:ext cx="2768958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322231" y="4149794"/>
            <a:ext cx="2768958" cy="2934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940054" y="2883764"/>
            <a:ext cx="1090473" cy="10904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100811" y="4549040"/>
            <a:ext cx="2768958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100811" y="4149794"/>
            <a:ext cx="2768958" cy="2934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67178" y="1597780"/>
            <a:ext cx="10457644" cy="3232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1481066" y="1352281"/>
            <a:ext cx="3657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666704" y="1470027"/>
            <a:ext cx="5658118" cy="4875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666704" y="1931520"/>
            <a:ext cx="5658118" cy="36092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0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666704" y="2560595"/>
            <a:ext cx="5658118" cy="2307619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7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04422" y="3298827"/>
            <a:ext cx="5087156" cy="9383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35" y="1906075"/>
            <a:ext cx="1127330" cy="121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212168" y="1045022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212168" y="1506514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17" y="1045022"/>
            <a:ext cx="454019" cy="487561"/>
          </a:xfrm>
          <a:prstGeom prst="rect">
            <a:avLst/>
          </a:prstGeom>
        </p:spPr>
      </p:pic>
      <p:sp>
        <p:nvSpPr>
          <p:cNvPr id="2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12168" y="2163337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212168" y="2624829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17" y="2163337"/>
            <a:ext cx="454019" cy="487561"/>
          </a:xfrm>
          <a:prstGeom prst="rect">
            <a:avLst/>
          </a:prstGeom>
        </p:spPr>
      </p:pic>
      <p:sp>
        <p:nvSpPr>
          <p:cNvPr id="2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212168" y="3281652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212168" y="3743144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17" y="3281652"/>
            <a:ext cx="454019" cy="487561"/>
          </a:xfrm>
          <a:prstGeom prst="rect">
            <a:avLst/>
          </a:prstGeom>
        </p:spPr>
      </p:pic>
      <p:sp>
        <p:nvSpPr>
          <p:cNvPr id="3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212168" y="4399967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212168" y="4861459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17" y="4399967"/>
            <a:ext cx="454019" cy="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91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73593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2137587"/>
            <a:ext cx="10457644" cy="463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11521" y="3853579"/>
            <a:ext cx="2768958" cy="14010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322231" y="3853579"/>
            <a:ext cx="2768958" cy="14010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100811" y="3853579"/>
            <a:ext cx="2768958" cy="14010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67178" y="1726570"/>
            <a:ext cx="10457644" cy="3232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5928575" y="3261575"/>
            <a:ext cx="334851" cy="33485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2539284" y="3261574"/>
            <a:ext cx="334851" cy="33485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9317864" y="3264793"/>
            <a:ext cx="334851" cy="33485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7178" y="1777465"/>
            <a:ext cx="10457644" cy="38248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2597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950029" y="1045022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0029" y="1506514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1045022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950029" y="2163337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950029" y="2624829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2163337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950029" y="3281652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950029" y="3743144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3281652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950029" y="4399967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950029" y="4861459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4399967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04552" y="3298827"/>
            <a:ext cx="4082603" cy="9383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35" y="1906075"/>
            <a:ext cx="1127330" cy="121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856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6800" y="2550017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80219" y="2550016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1066800" y="1815923"/>
            <a:ext cx="4844603" cy="48939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278980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4" hasCustomPrompt="1"/>
          </p:nvPr>
        </p:nvSpPr>
        <p:spPr>
          <a:xfrm>
            <a:off x="4878168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6480219" y="1815923"/>
            <a:ext cx="4844603" cy="4893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6692399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6" hasCustomPrompt="1"/>
          </p:nvPr>
        </p:nvSpPr>
        <p:spPr>
          <a:xfrm>
            <a:off x="10291587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2796551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4184220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5425832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0" y="1248966"/>
            <a:ext cx="3928056" cy="1107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9" cy="5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867178" y="1777105"/>
            <a:ext cx="10457644" cy="3825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0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2"/>
              </a:gs>
              <a:gs pos="100000">
                <a:schemeClr val="accent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2796551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4184220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5425832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1" y="1248966"/>
            <a:ext cx="3928053" cy="1107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2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tx1"/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2796551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4184220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5425832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0" y="1248966"/>
            <a:ext cx="3928056" cy="11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4528146"/>
          </a:xfrm>
          <a:prstGeom prst="rect">
            <a:avLst/>
          </a:prstGeom>
          <a:gradFill flip="none" rotWithShape="1">
            <a:gsLst>
              <a:gs pos="23000">
                <a:schemeClr val="tx1"/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4" y="-402929"/>
            <a:ext cx="2329853" cy="121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5139217"/>
            <a:ext cx="3928056" cy="1107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528145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5" y="-402928"/>
            <a:ext cx="2329853" cy="12192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accent3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139217"/>
            <a:ext cx="3928053" cy="1107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42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528145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5" y="-402928"/>
            <a:ext cx="2329853" cy="12192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accent3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5139217"/>
            <a:ext cx="3928056" cy="11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1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528145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5" y="-402928"/>
            <a:ext cx="2329853" cy="1219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accent3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139217"/>
            <a:ext cx="3928053" cy="1107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016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2"/>
              </a:gs>
              <a:gs pos="100000">
                <a:schemeClr val="accent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1" y="1248966"/>
            <a:ext cx="3928053" cy="1107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436059" y="471578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436059" y="506519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6059" y="541460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29305" y="3171400"/>
            <a:ext cx="4495731" cy="34602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4719828"/>
            <a:ext cx="209229" cy="2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090256"/>
            <a:ext cx="228098" cy="23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417690"/>
            <a:ext cx="239044" cy="239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029305" y="3696235"/>
            <a:ext cx="4495732" cy="6568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3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tx1"/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436059" y="471578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436059" y="506519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6059" y="541460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29305" y="3171400"/>
            <a:ext cx="4495731" cy="34602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4719828"/>
            <a:ext cx="209229" cy="2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090256"/>
            <a:ext cx="228098" cy="23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417690"/>
            <a:ext cx="239044" cy="239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029305" y="3696235"/>
            <a:ext cx="4495732" cy="6568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0" y="1248966"/>
            <a:ext cx="3928056" cy="11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4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18257" y="1924687"/>
            <a:ext cx="5933955" cy="356171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etropolis Light" panose="00000500000000000000" pitchFamily="50" charset="0"/>
                <a:ea typeface="Metropolis Light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7753217" y="2396098"/>
            <a:ext cx="352052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753217" y="2053477"/>
            <a:ext cx="352052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1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7753217" y="3589178"/>
            <a:ext cx="352052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7753217" y="3246557"/>
            <a:ext cx="352052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2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7753217" y="4794958"/>
            <a:ext cx="352052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7753217" y="4452337"/>
            <a:ext cx="352052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3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413629" y="2077227"/>
            <a:ext cx="264684" cy="2646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413629" y="3270307"/>
            <a:ext cx="264684" cy="264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413629" y="4475262"/>
            <a:ext cx="264684" cy="2646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867178" y="1777105"/>
            <a:ext cx="10457644" cy="3825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cxnSp>
        <p:nvCxnSpPr>
          <p:cNvPr id="4" name="Straight Arrow Connector 3"/>
          <p:cNvCxnSpPr/>
          <p:nvPr userDrawn="1"/>
        </p:nvCxnSpPr>
        <p:spPr>
          <a:xfrm>
            <a:off x="0" y="2656265"/>
            <a:ext cx="11157012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2062896" y="2153989"/>
            <a:ext cx="1352282" cy="1004553"/>
            <a:chOff x="1815922" y="2926724"/>
            <a:chExt cx="1352282" cy="1004553"/>
          </a:xfrm>
        </p:grpSpPr>
        <p:sp>
          <p:nvSpPr>
            <p:cNvPr id="6" name="Rectangle 5"/>
            <p:cNvSpPr/>
            <p:nvPr userDrawn="1"/>
          </p:nvSpPr>
          <p:spPr>
            <a:xfrm>
              <a:off x="1815922" y="3464806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79643" y="2926724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1815922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4300871" y="2153989"/>
            <a:ext cx="1352282" cy="1004553"/>
            <a:chOff x="4461858" y="2926724"/>
            <a:chExt cx="1352282" cy="100455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461858" y="3464806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025579" y="2926724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461858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6538846" y="2153989"/>
            <a:ext cx="1352282" cy="1004553"/>
            <a:chOff x="6377861" y="2926724"/>
            <a:chExt cx="1352282" cy="1004553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377861" y="3464806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941582" y="2926724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6377861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776822" y="2153989"/>
            <a:ext cx="1352282" cy="1004553"/>
            <a:chOff x="8293864" y="2926724"/>
            <a:chExt cx="1352282" cy="1004553"/>
          </a:xfrm>
        </p:grpSpPr>
        <p:sp>
          <p:nvSpPr>
            <p:cNvPr id="20" name="Rectangle 19"/>
            <p:cNvSpPr/>
            <p:nvPr userDrawn="1"/>
          </p:nvSpPr>
          <p:spPr>
            <a:xfrm>
              <a:off x="8293864" y="3464806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57585" y="2926724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Parallelogram 21"/>
            <p:cNvSpPr/>
            <p:nvPr userDrawn="1"/>
          </p:nvSpPr>
          <p:spPr>
            <a:xfrm>
              <a:off x="8293864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412563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50538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6888513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126488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1720926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720926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3958229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3958229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195532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195532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430821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430821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</p:spTree>
    <p:extLst>
      <p:ext uri="{BB962C8B-B14F-4D97-AF65-F5344CB8AC3E}">
        <p14:creationId xmlns:p14="http://schemas.microsoft.com/office/powerpoint/2010/main" val="3264211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cxnSp>
        <p:nvCxnSpPr>
          <p:cNvPr id="4" name="Straight Arrow Connector 3"/>
          <p:cNvCxnSpPr/>
          <p:nvPr userDrawn="1"/>
        </p:nvCxnSpPr>
        <p:spPr>
          <a:xfrm>
            <a:off x="0" y="2656265"/>
            <a:ext cx="11157012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2062896" y="2153989"/>
            <a:ext cx="1352282" cy="1004553"/>
            <a:chOff x="1815922" y="2926724"/>
            <a:chExt cx="1352282" cy="1004553"/>
          </a:xfrm>
        </p:grpSpPr>
        <p:sp>
          <p:nvSpPr>
            <p:cNvPr id="6" name="Rectangle 5"/>
            <p:cNvSpPr/>
            <p:nvPr userDrawn="1"/>
          </p:nvSpPr>
          <p:spPr>
            <a:xfrm>
              <a:off x="1815922" y="3464806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379643" y="2926724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1815922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4300871" y="2153989"/>
            <a:ext cx="1352282" cy="1004553"/>
            <a:chOff x="4461858" y="2926724"/>
            <a:chExt cx="1352282" cy="100455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461858" y="3464806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025579" y="2926724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461858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6538846" y="2153989"/>
            <a:ext cx="1352282" cy="1004553"/>
            <a:chOff x="6377861" y="2926724"/>
            <a:chExt cx="1352282" cy="1004553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377861" y="3464806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941582" y="2926724"/>
              <a:ext cx="788561" cy="466471"/>
            </a:xfrm>
            <a:prstGeom prst="rect">
              <a:avLst/>
            </a:prstGeom>
            <a:solidFill>
              <a:srgbClr val="AD5A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6377861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776822" y="2153989"/>
            <a:ext cx="1352282" cy="1004553"/>
            <a:chOff x="8293864" y="2926724"/>
            <a:chExt cx="1352282" cy="1004553"/>
          </a:xfrm>
        </p:grpSpPr>
        <p:sp>
          <p:nvSpPr>
            <p:cNvPr id="20" name="Rectangle 19"/>
            <p:cNvSpPr/>
            <p:nvPr userDrawn="1"/>
          </p:nvSpPr>
          <p:spPr>
            <a:xfrm>
              <a:off x="8293864" y="3464806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57585" y="2926724"/>
              <a:ext cx="788561" cy="466471"/>
            </a:xfrm>
            <a:prstGeom prst="rect">
              <a:avLst/>
            </a:prstGeom>
            <a:solidFill>
              <a:srgbClr val="2429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Parallelogram 21"/>
            <p:cNvSpPr/>
            <p:nvPr userDrawn="1"/>
          </p:nvSpPr>
          <p:spPr>
            <a:xfrm>
              <a:off x="8293864" y="2926724"/>
              <a:ext cx="1352282" cy="1004552"/>
            </a:xfrm>
            <a:prstGeom prst="parallelogram">
              <a:avLst>
                <a:gd name="adj" fmla="val 556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412563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50538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6888513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126488" y="2380364"/>
            <a:ext cx="652948" cy="54494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spc="-100" baseline="0">
                <a:solidFill>
                  <a:schemeClr val="bg1"/>
                </a:solidFill>
                <a:effectLst/>
                <a:latin typeface="+mj-lt"/>
                <a:ea typeface="Adobe Fan Heiti Std B" panose="020B0700000000000000" pitchFamily="34" charset="-128"/>
                <a:cs typeface="Ideal Sans Medium" pitchFamily="50" charset="0"/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1720926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720926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3958229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3958229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195532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195532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430821" y="4189187"/>
            <a:ext cx="2029239" cy="11941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400" b="0" baseline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Ideal Sans Light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430821" y="3434441"/>
            <a:ext cx="2029239" cy="67605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22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Ideal Sans Medium" pitchFamily="50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</p:spTree>
    <p:extLst>
      <p:ext uri="{BB962C8B-B14F-4D97-AF65-F5344CB8AC3E}">
        <p14:creationId xmlns:p14="http://schemas.microsoft.com/office/powerpoint/2010/main" val="232798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422467" y="1981824"/>
            <a:ext cx="2044341" cy="204434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C5B5A"/>
                </a:solidFill>
                <a:latin typeface="+mn-lt"/>
                <a:cs typeface="Ideal Sans Light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4422467" y="4775639"/>
            <a:ext cx="2044341" cy="56265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422467" y="4188316"/>
            <a:ext cx="2044341" cy="51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3600" b="0" baseline="0">
                <a:solidFill>
                  <a:schemeClr val="accent1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013194" y="2722667"/>
            <a:ext cx="862886" cy="56265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Chart Placeholder 2"/>
          <p:cNvSpPr>
            <a:spLocks noGrp="1"/>
          </p:cNvSpPr>
          <p:nvPr>
            <p:ph type="chart" sz="quarter" idx="54"/>
          </p:nvPr>
        </p:nvSpPr>
        <p:spPr>
          <a:xfrm>
            <a:off x="6851474" y="1981824"/>
            <a:ext cx="2044341" cy="204434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C5B5A"/>
                </a:solidFill>
                <a:latin typeface="+mn-lt"/>
                <a:cs typeface="Ideal Sans Light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6851474" y="4775639"/>
            <a:ext cx="2044341" cy="56265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6851474" y="4188316"/>
            <a:ext cx="2044341" cy="51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3600" b="0" baseline="0">
                <a:solidFill>
                  <a:schemeClr val="accent2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442201" y="2722667"/>
            <a:ext cx="862886" cy="56265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Chart Placeholder 2"/>
          <p:cNvSpPr>
            <a:spLocks noGrp="1"/>
          </p:cNvSpPr>
          <p:nvPr>
            <p:ph type="chart" sz="quarter" idx="58"/>
          </p:nvPr>
        </p:nvSpPr>
        <p:spPr>
          <a:xfrm>
            <a:off x="9280481" y="1981824"/>
            <a:ext cx="2044341" cy="204434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C5B5A"/>
                </a:solidFill>
                <a:latin typeface="+mn-lt"/>
                <a:cs typeface="Ideal Sans Light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9280481" y="4775639"/>
            <a:ext cx="2044341" cy="56265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9280481" y="4188316"/>
            <a:ext cx="2044341" cy="51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3600" b="0" baseline="0">
                <a:solidFill>
                  <a:schemeClr val="accent3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871208" y="2722667"/>
            <a:ext cx="862886" cy="56265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1206766" y="2356644"/>
            <a:ext cx="297489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1206766" y="2014023"/>
            <a:ext cx="297489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1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1206766" y="3549724"/>
            <a:ext cx="297489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206766" y="3207103"/>
            <a:ext cx="297489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2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1206766" y="4755504"/>
            <a:ext cx="297489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1206766" y="4412883"/>
            <a:ext cx="297489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3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867178" y="2037773"/>
            <a:ext cx="264684" cy="2646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867178" y="3230853"/>
            <a:ext cx="264684" cy="264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867178" y="4435808"/>
            <a:ext cx="264684" cy="2646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6800" y="1777465"/>
            <a:ext cx="10058400" cy="38248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2934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6800" y="2550017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80219" y="2550016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1066800" y="1815923"/>
            <a:ext cx="4844603" cy="48939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278980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34" hasCustomPrompt="1"/>
          </p:nvPr>
        </p:nvSpPr>
        <p:spPr>
          <a:xfrm>
            <a:off x="4878168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480219" y="1815923"/>
            <a:ext cx="4844603" cy="4893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6692399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36" hasCustomPrompt="1"/>
          </p:nvPr>
        </p:nvSpPr>
        <p:spPr>
          <a:xfrm>
            <a:off x="10291587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688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017435" y="3536809"/>
            <a:ext cx="2011680" cy="283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053499" y="3536809"/>
            <a:ext cx="2011680" cy="283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5089563" y="3536809"/>
            <a:ext cx="2011680" cy="283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7125627" y="3536809"/>
            <a:ext cx="2011680" cy="283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9161691" y="3536809"/>
            <a:ext cx="2011680" cy="283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1277600" y="3652720"/>
            <a:ext cx="914400" cy="283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85236" y="4095175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1185236" y="44815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58" hasCustomPrompt="1"/>
          </p:nvPr>
        </p:nvSpPr>
        <p:spPr>
          <a:xfrm>
            <a:off x="5257364" y="4095175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257364" y="44815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60" hasCustomPrompt="1"/>
          </p:nvPr>
        </p:nvSpPr>
        <p:spPr>
          <a:xfrm>
            <a:off x="9329492" y="4095175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329492" y="44815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2023275" y="3266996"/>
            <a:ext cx="0" cy="82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095403" y="3266996"/>
            <a:ext cx="0" cy="8229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10167531" y="3266996"/>
            <a:ext cx="0" cy="8229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>
            <a:spLocks noGrp="1"/>
          </p:cNvSpPr>
          <p:nvPr>
            <p:ph type="body" sz="quarter" idx="62" hasCustomPrompt="1"/>
          </p:nvPr>
        </p:nvSpPr>
        <p:spPr>
          <a:xfrm>
            <a:off x="3221300" y="2893556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3221300" y="17837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8131467" y="3541316"/>
            <a:ext cx="0" cy="2743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0"/>
          <p:cNvSpPr>
            <a:spLocks noGrp="1"/>
          </p:cNvSpPr>
          <p:nvPr>
            <p:ph type="body" sz="quarter" idx="64" hasCustomPrompt="1"/>
          </p:nvPr>
        </p:nvSpPr>
        <p:spPr>
          <a:xfrm>
            <a:off x="7293428" y="2893556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7293428" y="17837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7" hasCustomPrompt="1"/>
          </p:nvPr>
        </p:nvSpPr>
        <p:spPr>
          <a:xfrm>
            <a:off x="1507862" y="2236529"/>
            <a:ext cx="1030825" cy="10308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5579990" y="2236529"/>
            <a:ext cx="1030825" cy="103082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9652118" y="2236529"/>
            <a:ext cx="1030825" cy="103082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3543927" y="4093525"/>
            <a:ext cx="1030825" cy="103082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4059339" y="3266996"/>
            <a:ext cx="0" cy="8229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>
            <a:off x="8131467" y="3266996"/>
            <a:ext cx="0" cy="8229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7616055" y="4089956"/>
            <a:ext cx="1030825" cy="10308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0" y="3536809"/>
            <a:ext cx="914400" cy="283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6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863660"/>
            <a:ext cx="12192000" cy="52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8607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3947219"/>
            <a:ext cx="10457644" cy="3609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3037"/>
            <a:ext cx="12192000" cy="206062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67178" y="4514039"/>
            <a:ext cx="5069983" cy="1153809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54839" y="4514038"/>
            <a:ext cx="5069983" cy="1153809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9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867178" y="1558342"/>
            <a:ext cx="5228822" cy="41739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54839" y="2318197"/>
            <a:ext cx="5069983" cy="3414046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54838" y="1558341"/>
            <a:ext cx="5069983" cy="5924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00" b="0" spc="0" baseline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98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1558341"/>
            <a:ext cx="5228822" cy="41739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67179" y="2318195"/>
            <a:ext cx="5069983" cy="3414046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67178" y="1558339"/>
            <a:ext cx="5069983" cy="5924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00" b="0" spc="0" baseline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9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73593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1261818"/>
            <a:ext cx="10457644" cy="3609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989427" y="2322428"/>
            <a:ext cx="2213146" cy="22131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67178" y="4722904"/>
            <a:ext cx="10457644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2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86472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2008797"/>
            <a:ext cx="10457644" cy="463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550764" y="2883764"/>
            <a:ext cx="1090473" cy="10904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11521" y="4549040"/>
            <a:ext cx="2768958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1521" y="4149794"/>
            <a:ext cx="2768958" cy="2934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2161474" y="2883764"/>
            <a:ext cx="1090473" cy="10904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322231" y="4549040"/>
            <a:ext cx="2768958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322231" y="4149794"/>
            <a:ext cx="2768958" cy="2934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940054" y="2883764"/>
            <a:ext cx="1090473" cy="10904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100811" y="4549040"/>
            <a:ext cx="2768958" cy="969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100811" y="4149794"/>
            <a:ext cx="2768958" cy="29341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 spc="0" baseline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67178" y="1597780"/>
            <a:ext cx="10457644" cy="3232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422467" y="1981824"/>
            <a:ext cx="2044341" cy="204434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C5B5A"/>
                </a:solidFill>
                <a:latin typeface="+mn-lt"/>
                <a:cs typeface="Ideal Sans Light" pitchFamily="50" charset="0"/>
              </a:defRPr>
            </a:lvl1pPr>
          </a:lstStyle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4422467" y="4775639"/>
            <a:ext cx="2044341" cy="56265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422467" y="4188316"/>
            <a:ext cx="2044341" cy="51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3600" b="0" baseline="0">
                <a:solidFill>
                  <a:schemeClr val="accent1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013194" y="2722667"/>
            <a:ext cx="862886" cy="56265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Chart Placeholder 2"/>
          <p:cNvSpPr>
            <a:spLocks noGrp="1"/>
          </p:cNvSpPr>
          <p:nvPr>
            <p:ph type="chart" sz="quarter" idx="54"/>
          </p:nvPr>
        </p:nvSpPr>
        <p:spPr>
          <a:xfrm>
            <a:off x="6851474" y="1981824"/>
            <a:ext cx="2044341" cy="204434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C5B5A"/>
                </a:solidFill>
                <a:latin typeface="+mn-lt"/>
                <a:cs typeface="Ideal Sans Light" pitchFamily="50" charset="0"/>
              </a:defRPr>
            </a:lvl1pPr>
          </a:lstStyle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6851474" y="4775639"/>
            <a:ext cx="2044341" cy="56265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6851474" y="4188316"/>
            <a:ext cx="2044341" cy="51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3600" b="0" baseline="0">
                <a:solidFill>
                  <a:schemeClr val="accent2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442201" y="2722667"/>
            <a:ext cx="862886" cy="56265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Chart Placeholder 2"/>
          <p:cNvSpPr>
            <a:spLocks noGrp="1"/>
          </p:cNvSpPr>
          <p:nvPr>
            <p:ph type="chart" sz="quarter" idx="58"/>
          </p:nvPr>
        </p:nvSpPr>
        <p:spPr>
          <a:xfrm>
            <a:off x="9280481" y="1981824"/>
            <a:ext cx="2044341" cy="204434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C5B5A"/>
                </a:solidFill>
                <a:latin typeface="+mn-lt"/>
                <a:cs typeface="Ideal Sans Light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9280481" y="4775639"/>
            <a:ext cx="2044341" cy="56265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9280481" y="4188316"/>
            <a:ext cx="2044341" cy="51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3600" b="0" baseline="0">
                <a:solidFill>
                  <a:schemeClr val="accent3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871208" y="2722667"/>
            <a:ext cx="862886" cy="562654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1206766" y="2356644"/>
            <a:ext cx="297489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1206766" y="2014023"/>
            <a:ext cx="297489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1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64" hasCustomPrompt="1"/>
          </p:nvPr>
        </p:nvSpPr>
        <p:spPr>
          <a:xfrm>
            <a:off x="1206766" y="3549724"/>
            <a:ext cx="297489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206766" y="3207103"/>
            <a:ext cx="297489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2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1206766" y="4755504"/>
            <a:ext cx="2974895" cy="5626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1206766" y="4412883"/>
            <a:ext cx="2974895" cy="26468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FontTx/>
              <a:buNone/>
              <a:defRPr sz="1800" b="0" baseline="0">
                <a:solidFill>
                  <a:schemeClr val="accent3"/>
                </a:solidFill>
                <a:latin typeface="+mj-lt"/>
                <a:ea typeface="Metropolis Medium" panose="00000600000000000000" pitchFamily="50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867178" y="2037773"/>
            <a:ext cx="264684" cy="2646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867178" y="3230853"/>
            <a:ext cx="264684" cy="264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867178" y="4435808"/>
            <a:ext cx="264684" cy="2646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Metropolis Ligh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83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2796551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4184220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5425832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0" y="1248966"/>
            <a:ext cx="3928056" cy="1107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9" cy="5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01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2"/>
              </a:gs>
              <a:gs pos="100000">
                <a:schemeClr val="accent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2796551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4184220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5425832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1" y="1248966"/>
            <a:ext cx="3928053" cy="1107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7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tx1"/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2796551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4184220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5425832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0" y="1248966"/>
            <a:ext cx="3928056" cy="11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5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4528146"/>
          </a:xfrm>
          <a:prstGeom prst="rect">
            <a:avLst/>
          </a:prstGeom>
          <a:gradFill flip="none" rotWithShape="1">
            <a:gsLst>
              <a:gs pos="23000">
                <a:schemeClr val="tx1"/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4" y="-402929"/>
            <a:ext cx="2329853" cy="121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5139217"/>
            <a:ext cx="3928056" cy="1107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0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528145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5" y="-402928"/>
            <a:ext cx="2329853" cy="12192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accent3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139217"/>
            <a:ext cx="3928053" cy="1107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07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528145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5" y="-402928"/>
            <a:ext cx="2329853" cy="121920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accent3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5139217"/>
            <a:ext cx="3928056" cy="11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11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528145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931075" y="-402928"/>
            <a:ext cx="2329853" cy="1219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29306" y="800325"/>
            <a:ext cx="5496505" cy="11752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7" y="2187994"/>
            <a:ext cx="5496504" cy="7888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Subtitle of Presentation</a:t>
            </a:r>
            <a:br>
              <a:rPr lang="en-US"/>
            </a:br>
            <a:r>
              <a:rPr lang="en-US"/>
              <a:t>Goes Here!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9306" y="3429606"/>
            <a:ext cx="4199518" cy="232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>
                <a:solidFill>
                  <a:schemeClr val="accent3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0068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1" y="493776"/>
            <a:ext cx="2735379" cy="5870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139217"/>
            <a:ext cx="3928053" cy="1107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183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2"/>
              </a:gs>
              <a:gs pos="100000">
                <a:schemeClr val="accent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1" y="1248966"/>
            <a:ext cx="3928053" cy="1107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436059" y="471578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436059" y="506519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6059" y="541460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29305" y="3171400"/>
            <a:ext cx="4495731" cy="34602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4719828"/>
            <a:ext cx="209229" cy="2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090256"/>
            <a:ext cx="228098" cy="23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417690"/>
            <a:ext cx="239044" cy="239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029305" y="3696235"/>
            <a:ext cx="4495732" cy="6568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0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tx1"/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630695" y="6351776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41" y="495837"/>
            <a:ext cx="2733458" cy="586632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436059" y="471578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436059" y="506519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6059" y="5414608"/>
            <a:ext cx="4032860" cy="2563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29305" y="3171400"/>
            <a:ext cx="4495731" cy="34602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4719828"/>
            <a:ext cx="209229" cy="2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090256"/>
            <a:ext cx="228098" cy="23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8" y="5417690"/>
            <a:ext cx="239044" cy="239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029305" y="3696235"/>
            <a:ext cx="4495732" cy="65682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0" y="1248966"/>
            <a:ext cx="3928056" cy="11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87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73593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2137587"/>
            <a:ext cx="10457644" cy="463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11521" y="3853579"/>
            <a:ext cx="2768958" cy="14010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322231" y="3853579"/>
            <a:ext cx="2768958" cy="14010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100811" y="3853579"/>
            <a:ext cx="2768958" cy="140100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67178" y="1726570"/>
            <a:ext cx="10457644" cy="3232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spc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5928575" y="3261575"/>
            <a:ext cx="334851" cy="33485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2539284" y="3261574"/>
            <a:ext cx="334851" cy="33485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9317864" y="3264793"/>
            <a:ext cx="334851" cy="33485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6800" y="1777465"/>
            <a:ext cx="10058400" cy="38248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2259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7178" y="1777465"/>
            <a:ext cx="10457644" cy="38248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3933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950029" y="1045022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0029" y="1506514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1045022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950029" y="2163337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950029" y="2624829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2163337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950029" y="3281652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950029" y="3743144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3281652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950029" y="4399967"/>
            <a:ext cx="4370233" cy="46149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950029" y="4861459"/>
            <a:ext cx="4370233" cy="48971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78" y="4399967"/>
            <a:ext cx="454019" cy="48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04552" y="3298827"/>
            <a:ext cx="4082603" cy="93832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35" y="1906075"/>
            <a:ext cx="1127330" cy="121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067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6800" y="2550017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80219" y="2550016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1066800" y="1815923"/>
            <a:ext cx="4844603" cy="48939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278980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4" hasCustomPrompt="1"/>
          </p:nvPr>
        </p:nvSpPr>
        <p:spPr>
          <a:xfrm>
            <a:off x="4878168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6480219" y="1815923"/>
            <a:ext cx="4844603" cy="4893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6692399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6" hasCustomPrompt="1"/>
          </p:nvPr>
        </p:nvSpPr>
        <p:spPr>
          <a:xfrm>
            <a:off x="10291587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66800" y="2550017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80219" y="2550016"/>
            <a:ext cx="4844603" cy="305229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accent1"/>
                </a:solidFill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1066800" y="1815923"/>
            <a:ext cx="4844603" cy="48939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278980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34" hasCustomPrompt="1"/>
          </p:nvPr>
        </p:nvSpPr>
        <p:spPr>
          <a:xfrm>
            <a:off x="4878168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480219" y="1815923"/>
            <a:ext cx="4844603" cy="4893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6692399" y="1906075"/>
            <a:ext cx="3482771" cy="309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 spc="-100" baseline="0">
                <a:solidFill>
                  <a:schemeClr val="bg1"/>
                </a:solidFill>
                <a:effectLst/>
                <a:latin typeface="+mj-lt"/>
                <a:ea typeface="Typold Medium" panose="020B0004030204060B03" pitchFamily="34" charset="0"/>
              </a:defRPr>
            </a:lvl1pPr>
          </a:lstStyle>
          <a:p>
            <a:pPr lvl="0"/>
            <a:r>
              <a:rPr lang="en-US"/>
              <a:t>Title Goes Here!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36" hasCustomPrompt="1"/>
          </p:nvPr>
        </p:nvSpPr>
        <p:spPr>
          <a:xfrm>
            <a:off x="10291587" y="1737798"/>
            <a:ext cx="645646" cy="645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66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017435" y="3536809"/>
            <a:ext cx="2011680" cy="283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053499" y="3536809"/>
            <a:ext cx="2011680" cy="283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5089563" y="3536809"/>
            <a:ext cx="2011680" cy="283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7125627" y="3536809"/>
            <a:ext cx="2011680" cy="283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9161691" y="3536809"/>
            <a:ext cx="2011680" cy="283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1277600" y="3652720"/>
            <a:ext cx="914400" cy="283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85236" y="4095175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1185236" y="44815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58" hasCustomPrompt="1"/>
          </p:nvPr>
        </p:nvSpPr>
        <p:spPr>
          <a:xfrm>
            <a:off x="5257364" y="4095175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257364" y="44815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60" hasCustomPrompt="1"/>
          </p:nvPr>
        </p:nvSpPr>
        <p:spPr>
          <a:xfrm>
            <a:off x="9329492" y="4095175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329492" y="44815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2023275" y="3266996"/>
            <a:ext cx="0" cy="822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095403" y="3266996"/>
            <a:ext cx="0" cy="8229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10167531" y="3266996"/>
            <a:ext cx="0" cy="8229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>
            <a:spLocks noGrp="1"/>
          </p:cNvSpPr>
          <p:nvPr>
            <p:ph type="body" sz="quarter" idx="62" hasCustomPrompt="1"/>
          </p:nvPr>
        </p:nvSpPr>
        <p:spPr>
          <a:xfrm>
            <a:off x="3221300" y="2893556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3221300" y="17837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8131467" y="3541316"/>
            <a:ext cx="0" cy="2743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0"/>
          <p:cNvSpPr>
            <a:spLocks noGrp="1"/>
          </p:cNvSpPr>
          <p:nvPr>
            <p:ph type="body" sz="quarter" idx="64" hasCustomPrompt="1"/>
          </p:nvPr>
        </p:nvSpPr>
        <p:spPr>
          <a:xfrm>
            <a:off x="7293428" y="2893556"/>
            <a:ext cx="1676078" cy="36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cap="all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7293428" y="1783759"/>
            <a:ext cx="1676078" cy="108403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200" b="0" baseline="0">
                <a:solidFill>
                  <a:schemeClr val="accent2"/>
                </a:solidFill>
                <a:latin typeface="+mn-lt"/>
                <a:ea typeface="Metropolis Light" panose="00000500000000000000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Your Text Here…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7" hasCustomPrompt="1"/>
          </p:nvPr>
        </p:nvSpPr>
        <p:spPr>
          <a:xfrm>
            <a:off x="1507862" y="2236529"/>
            <a:ext cx="1030825" cy="10308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68" hasCustomPrompt="1"/>
          </p:nvPr>
        </p:nvSpPr>
        <p:spPr>
          <a:xfrm>
            <a:off x="5579990" y="2236529"/>
            <a:ext cx="1030825" cy="103082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69" hasCustomPrompt="1"/>
          </p:nvPr>
        </p:nvSpPr>
        <p:spPr>
          <a:xfrm>
            <a:off x="9652118" y="2236529"/>
            <a:ext cx="1030825" cy="103082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70" hasCustomPrompt="1"/>
          </p:nvPr>
        </p:nvSpPr>
        <p:spPr>
          <a:xfrm>
            <a:off x="3543927" y="4093525"/>
            <a:ext cx="1030825" cy="103082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4059339" y="3266996"/>
            <a:ext cx="0" cy="8229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>
            <a:off x="8131467" y="3266996"/>
            <a:ext cx="0" cy="8229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71" hasCustomPrompt="1"/>
          </p:nvPr>
        </p:nvSpPr>
        <p:spPr>
          <a:xfrm>
            <a:off x="7616055" y="4089956"/>
            <a:ext cx="1030825" cy="10308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Ideal Sans Light" pitchFamily="50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0" y="3536809"/>
            <a:ext cx="914400" cy="283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863660"/>
            <a:ext cx="12192000" cy="52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8607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67178" y="3947219"/>
            <a:ext cx="10457644" cy="3609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03037"/>
            <a:ext cx="12192000" cy="206062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867178" y="4514039"/>
            <a:ext cx="5069983" cy="1153809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54839" y="4514038"/>
            <a:ext cx="5069983" cy="1153809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867178" y="1558342"/>
            <a:ext cx="5228822" cy="41739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/>
          <a:lstStyle>
            <a:lvl1pPr marL="0" indent="0" algn="ctr">
              <a:buFontTx/>
              <a:buNone/>
              <a:defRPr sz="1800">
                <a:latin typeface="+mn-lt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54839" y="2318197"/>
            <a:ext cx="5069983" cy="3414046"/>
          </a:xfrm>
          <a:prstGeom prst="rect">
            <a:avLst/>
          </a:prstGeom>
        </p:spPr>
        <p:txBody>
          <a:bodyPr/>
          <a:lstStyle>
            <a:lvl1pPr marL="285750" indent="-285750" algn="l"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spc="0" baseline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48756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 spc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54838" y="1558341"/>
            <a:ext cx="5069983" cy="5924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700" b="0" spc="0" baseline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717850" y="6296591"/>
            <a:ext cx="24881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" y="6117605"/>
            <a:ext cx="2087963" cy="588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  <p:sldLayoutId id="2147483673" r:id="rId3"/>
    <p:sldLayoutId id="2147483666" r:id="rId4"/>
    <p:sldLayoutId id="2147483676" r:id="rId5"/>
    <p:sldLayoutId id="2147483677" r:id="rId6"/>
    <p:sldLayoutId id="2147483667" r:id="rId7"/>
    <p:sldLayoutId id="2147483674" r:id="rId8"/>
    <p:sldLayoutId id="2147483675" r:id="rId9"/>
    <p:sldLayoutId id="214748368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8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628068"/>
            <a:ext cx="12192000" cy="1229932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29000"/>
            <a:ext cx="12192000" cy="2199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275421" y="6296591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accent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6117605"/>
            <a:ext cx="2087960" cy="58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98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275421" y="6296591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accent3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6117605"/>
            <a:ext cx="2087960" cy="58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717850" y="6296591"/>
            <a:ext cx="24881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" y="6117605"/>
            <a:ext cx="2087963" cy="5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2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3294204" cy="6858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94204" y="0"/>
            <a:ext cx="889779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717850" y="6296591"/>
            <a:ext cx="24881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6117605"/>
            <a:ext cx="2087960" cy="58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5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096000" y="0"/>
            <a:ext cx="6095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717850" y="6296591"/>
            <a:ext cx="24881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6117605"/>
            <a:ext cx="2087960" cy="58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2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628068"/>
            <a:ext cx="12192000" cy="1229932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29000"/>
            <a:ext cx="12192000" cy="2199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275421" y="6296591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accent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6117605"/>
            <a:ext cx="2087960" cy="58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40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275421" y="6296591"/>
            <a:ext cx="2930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accent3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6117605"/>
            <a:ext cx="2087960" cy="58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21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717850" y="6296591"/>
            <a:ext cx="24881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" y="6117605"/>
            <a:ext cx="2087963" cy="588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08" y="920840"/>
            <a:ext cx="2337392" cy="501632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773680" y="6283218"/>
            <a:ext cx="9418320" cy="257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83218"/>
            <a:ext cx="548640" cy="257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5400000">
            <a:off x="11450032" y="6206336"/>
            <a:ext cx="411480" cy="411343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31583" y="6273508"/>
            <a:ext cx="44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8033AA-08D2-4C77-8EDA-8A70CC40457B}" type="slidenum">
              <a:rPr lang="en-US" sz="1200" b="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717850" y="6296591"/>
            <a:ext cx="24881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Daniel J. Brown, L.L.C. All rights reserved.</a:t>
            </a:r>
            <a:endParaRPr lang="en-US" sz="30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" y="6117605"/>
            <a:ext cx="2087963" cy="5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ocw.mit.edu/courses/political-science/17-32-environmental-politics-and-policy-spring-2003/index.htm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jpeg"/><Relationship Id="rId5" Type="http://schemas.openxmlformats.org/officeDocument/2006/relationships/hyperlink" Target="https://commons.wikimedia.org/wiki/file:astm_logo.svg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2.jpg"/><Relationship Id="rId9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29306" y="800325"/>
            <a:ext cx="5496505" cy="1872887"/>
          </a:xfrm>
        </p:spPr>
        <p:txBody>
          <a:bodyPr/>
          <a:lstStyle/>
          <a:p>
            <a:r>
              <a:rPr lang="en-US" dirty="0"/>
              <a:t>Phase Is, All Appropriate Inquiries &amp; ASTM E1527-21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29307" y="2673212"/>
            <a:ext cx="5496504" cy="1175219"/>
          </a:xfrm>
        </p:spPr>
        <p:txBody>
          <a:bodyPr/>
          <a:lstStyle/>
          <a:p>
            <a:r>
              <a:rPr lang="en-US" dirty="0"/>
              <a:t>Environmental Due Diligence in Commercial Real Estate Transactions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29306" y="4007456"/>
            <a:ext cx="4199518" cy="310101"/>
          </a:xfrm>
        </p:spPr>
        <p:txBody>
          <a:bodyPr/>
          <a:lstStyle/>
          <a:p>
            <a:r>
              <a:rPr lang="en-US" dirty="0"/>
              <a:t>Thursday, January 20, 2022</a:t>
            </a:r>
          </a:p>
        </p:txBody>
      </p:sp>
    </p:spTree>
    <p:extLst>
      <p:ext uri="{BB962C8B-B14F-4D97-AF65-F5344CB8AC3E}">
        <p14:creationId xmlns:p14="http://schemas.microsoft.com/office/powerpoint/2010/main" val="406937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Phase I Environmental Site Assessments: The Lender’s Role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1585609"/>
            <a:ext cx="10058400" cy="3851331"/>
          </a:xfrm>
        </p:spPr>
        <p:txBody>
          <a:bodyPr/>
          <a:lstStyle/>
          <a:p>
            <a:r>
              <a:rPr lang="en-US" sz="2800" dirty="0"/>
              <a:t>Process Often Driven By Lender</a:t>
            </a:r>
          </a:p>
          <a:p>
            <a:r>
              <a:rPr lang="en-US" sz="2800" dirty="0"/>
              <a:t>Qualifying For Landowner Liability Protections Reduces Risks Associated With Ability to Service the Loan</a:t>
            </a:r>
          </a:p>
          <a:p>
            <a:r>
              <a:rPr lang="en-US" sz="2800" dirty="0"/>
              <a:t>Lender Also Often Interested in Business Environmental Risks</a:t>
            </a:r>
          </a:p>
          <a:p>
            <a:pPr lvl="1"/>
            <a:r>
              <a:rPr lang="en-US" sz="2400" b="1" dirty="0"/>
              <a:t>Beyond Scope of What Is Required to Comply With AAI</a:t>
            </a:r>
          </a:p>
          <a:p>
            <a:pPr lvl="1"/>
            <a:r>
              <a:rPr lang="en-US" sz="2400" b="1" dirty="0"/>
              <a:t>Thus, Beyond Scope of ASTM Standard </a:t>
            </a:r>
          </a:p>
        </p:txBody>
      </p:sp>
    </p:spTree>
    <p:extLst>
      <p:ext uri="{BB962C8B-B14F-4D97-AF65-F5344CB8AC3E}">
        <p14:creationId xmlns:p14="http://schemas.microsoft.com/office/powerpoint/2010/main" val="167725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570871"/>
          </a:xfrm>
        </p:spPr>
        <p:txBody>
          <a:bodyPr/>
          <a:lstStyle/>
          <a:p>
            <a:r>
              <a:rPr lang="en-US" dirty="0"/>
              <a:t> The ASTM Phase I ESA Standard &amp; the CRE Professional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65952" y="1361918"/>
            <a:ext cx="5516371" cy="853624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  <a:latin typeface="Antenna Regular"/>
              </a:rPr>
              <a:t>“Knowledge itself is power” 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/>
                </a:solidFill>
                <a:latin typeface="Antenna Regular"/>
              </a:rPr>
              <a:t>	</a:t>
            </a:r>
            <a:r>
              <a:rPr lang="en-US" sz="1600" i="1" dirty="0">
                <a:solidFill>
                  <a:schemeClr val="tx1"/>
                </a:solidFill>
                <a:latin typeface="Antenna Regular"/>
              </a:rPr>
              <a:t>-- </a:t>
            </a:r>
            <a:r>
              <a:rPr lang="en-US" sz="1600" dirty="0">
                <a:solidFill>
                  <a:schemeClr val="tx1"/>
                </a:solidFill>
                <a:latin typeface="Antenna Regular"/>
              </a:rPr>
              <a:t>Francis Bacon – </a:t>
            </a:r>
            <a:r>
              <a:rPr lang="en-US" sz="1600" i="1" dirty="0" err="1">
                <a:solidFill>
                  <a:schemeClr val="tx1"/>
                </a:solidFill>
                <a:latin typeface="Antenna Regular"/>
              </a:rPr>
              <a:t>Meditationes</a:t>
            </a:r>
            <a:r>
              <a:rPr lang="en-US" sz="1600" i="1" dirty="0">
                <a:solidFill>
                  <a:schemeClr val="tx1"/>
                </a:solidFill>
                <a:latin typeface="Antenna Regular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ntenna Regular"/>
              </a:rPr>
              <a:t>Sacrae</a:t>
            </a:r>
            <a:r>
              <a:rPr lang="en-US" sz="1600" i="1" dirty="0">
                <a:solidFill>
                  <a:schemeClr val="tx1"/>
                </a:solidFill>
                <a:latin typeface="Antenna Regular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ntenna Regular"/>
              </a:rPr>
              <a:t>(1597)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Antenna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C8DDA-D2DB-44E2-B651-52A8F0F9F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957" y="1231559"/>
            <a:ext cx="1046204" cy="1231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73EB9-34D3-4291-9CCF-B7FDEE2BCC3E}"/>
              </a:ext>
            </a:extLst>
          </p:cNvPr>
          <p:cNvSpPr txBox="1"/>
          <p:nvPr/>
        </p:nvSpPr>
        <p:spPr>
          <a:xfrm>
            <a:off x="1383957" y="3056058"/>
            <a:ext cx="7302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ASTM E1527-21 Has a Unique Role In the Environmental Due Diligence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Baseline Knowledge of the Standard Can Empower CRE Professional to Continue to Drive Deal Process </a:t>
            </a:r>
            <a:r>
              <a:rPr lang="en-US" sz="2400" b="1" dirty="0">
                <a:solidFill>
                  <a:srgbClr val="F68C1F"/>
                </a:solidFill>
                <a:latin typeface="Antenna Regular"/>
              </a:rPr>
              <a:t>If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 an Issue Arises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F68C1F"/>
                </a:solidFill>
                <a:latin typeface="Antenna Regular"/>
              </a:rPr>
              <a:t>Ask Fundamental Questions Before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Environmental Experts Are on Board and Fully Up to Speed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F384C-31C6-4AB7-94D8-4706D3B5DE27}"/>
              </a:ext>
            </a:extLst>
          </p:cNvPr>
          <p:cNvSpPr txBox="1"/>
          <p:nvPr/>
        </p:nvSpPr>
        <p:spPr>
          <a:xfrm>
            <a:off x="5045537" y="2345287"/>
            <a:ext cx="367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</a:t>
            </a:r>
            <a:r>
              <a:rPr lang="en-US" sz="2000" b="1" i="1" dirty="0"/>
              <a:t>Time is the enemy of all deals”</a:t>
            </a:r>
          </a:p>
        </p:txBody>
      </p:sp>
      <p:pic>
        <p:nvPicPr>
          <p:cNvPr id="6" name="Picture 5" descr="Woman signing contract">
            <a:extLst>
              <a:ext uri="{FF2B5EF4-FFF2-40B4-BE49-F238E27FC236}">
                <a16:creationId xmlns:a16="http://schemas.microsoft.com/office/drawing/2014/main" id="{C36DA249-E665-44A8-B655-F3439AB88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92" y="2025764"/>
            <a:ext cx="1280561" cy="12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6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1056903"/>
          </a:xfrm>
        </p:spPr>
        <p:txBody>
          <a:bodyPr/>
          <a:lstStyle/>
          <a:p>
            <a:r>
              <a:rPr lang="en-US" dirty="0"/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enna Medium"/>
                <a:ea typeface="+mn-ea"/>
                <a:cs typeface="+mn-cs"/>
              </a:rPr>
              <a:t>The ASTM Phase I ESA Standard &amp; the CRE Professional:</a:t>
            </a:r>
          </a:p>
          <a:p>
            <a:r>
              <a:rPr lang="en-US" dirty="0">
                <a:solidFill>
                  <a:prstClr val="black"/>
                </a:solidFill>
                <a:latin typeface="Antenna Medium"/>
              </a:rPr>
              <a:t>Key Concepts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Medium"/>
              <a:ea typeface="+mn-ea"/>
              <a:cs typeface="+mn-cs"/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4465" y="1894703"/>
            <a:ext cx="10058400" cy="3814119"/>
          </a:xfrm>
          <a:noFill/>
        </p:spPr>
        <p:txBody>
          <a:bodyPr/>
          <a:lstStyle/>
          <a:p>
            <a:r>
              <a:rPr lang="en-US" sz="2800" dirty="0"/>
              <a:t>Understanding Recognized Environmental Conditions (RECs)</a:t>
            </a:r>
          </a:p>
          <a:p>
            <a:pPr lvl="1"/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Basic Definition</a:t>
            </a:r>
          </a:p>
          <a:p>
            <a:pPr lvl="1"/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Different Types of RECs</a:t>
            </a:r>
          </a:p>
          <a:p>
            <a:pPr lvl="1"/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Related Concepts   </a:t>
            </a:r>
            <a:endParaRPr lang="en-US" sz="2400" dirty="0"/>
          </a:p>
          <a:p>
            <a:r>
              <a:rPr lang="en-US" sz="2800" dirty="0"/>
              <a:t>Who Can Rely on a Phase I ESA?  When Can They Rely on it?</a:t>
            </a:r>
          </a:p>
          <a:p>
            <a:r>
              <a:rPr lang="en-US" sz="2800" dirty="0"/>
              <a:t>The Special Case of Dry Cleaning Facilities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All Appropriate Inquiries Versus Business Environmental Risks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Vapor Intrusion as a Business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Environmental Risk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endParaRPr lang="en-US" sz="2800" dirty="0"/>
          </a:p>
          <a:p>
            <a:pPr marL="4572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5084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What is a REC?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1272619"/>
            <a:ext cx="10058400" cy="4329691"/>
          </a:xfrm>
          <a:noFill/>
        </p:spPr>
        <p:txBody>
          <a:bodyPr/>
          <a:lstStyle/>
          <a:p>
            <a:r>
              <a:rPr lang="en-US" sz="2800" dirty="0"/>
              <a:t>REC – Recognized Environmental Condition</a:t>
            </a:r>
          </a:p>
          <a:p>
            <a:r>
              <a:rPr lang="en-US" sz="2800" dirty="0"/>
              <a:t>3-Part Definition: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P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resence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 of Covered Hazardous Substances or Petroleum Products Due to Release to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(i) </a:t>
            </a:r>
            <a:r>
              <a:rPr lang="en-US" sz="2400" b="1" i="1" dirty="0">
                <a:solidFill>
                  <a:prstClr val="black"/>
                </a:solidFill>
                <a:latin typeface="Antenna Regular"/>
              </a:rPr>
              <a:t>Likely </a:t>
            </a: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Presence of Hazardous Substances or Petroleum Products (ii) Due to</a:t>
            </a:r>
            <a:r>
              <a:rPr lang="en-US" sz="2400" b="1" i="1" dirty="0">
                <a:solidFill>
                  <a:prstClr val="black"/>
                </a:solidFill>
                <a:latin typeface="Antenna Regular"/>
              </a:rPr>
              <a:t> Likely </a:t>
            </a: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Release to the Environment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Presence of Hazardous Substances or Petroleum Products Under Conditions Posing a </a:t>
            </a:r>
            <a:r>
              <a:rPr lang="en-US" sz="2400" b="1" i="1" dirty="0">
                <a:solidFill>
                  <a:prstClr val="black"/>
                </a:solidFill>
                <a:latin typeface="Antenna Regular"/>
              </a:rPr>
              <a:t>Material Threat</a:t>
            </a: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 of a Future Release to the Environment </a:t>
            </a:r>
            <a:endParaRPr lang="en-US" sz="2400" dirty="0"/>
          </a:p>
          <a:p>
            <a:r>
              <a:rPr lang="en-US" sz="2800" dirty="0"/>
              <a:t>More Detail in Revised Standard About What </a:t>
            </a:r>
            <a:r>
              <a:rPr lang="en-US" sz="2800" i="1" dirty="0"/>
              <a:t>Likely </a:t>
            </a:r>
            <a:r>
              <a:rPr lang="en-US" sz="2800" dirty="0"/>
              <a:t>Means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776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Other Types of RECs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1436997"/>
            <a:ext cx="10058400" cy="3824845"/>
          </a:xfrm>
        </p:spPr>
        <p:txBody>
          <a:bodyPr/>
          <a:lstStyle/>
          <a:p>
            <a:r>
              <a:rPr lang="en-US" sz="2800" dirty="0"/>
              <a:t>HREC – </a:t>
            </a:r>
            <a:r>
              <a:rPr lang="en-US" sz="2800" i="1" dirty="0"/>
              <a:t>Historical</a:t>
            </a:r>
            <a:r>
              <a:rPr lang="en-US" sz="2800" dirty="0"/>
              <a:t> Recognized Environmental Condition</a:t>
            </a:r>
          </a:p>
          <a:p>
            <a:pPr lvl="1"/>
            <a:r>
              <a:rPr lang="en-US" sz="2400" b="1" dirty="0"/>
              <a:t>REC That Has Been Completely Remediated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CREC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Controlled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Recognized Environmental Condition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REC That (i) Has Been Remediated (ii) But With Certain Controls Still in Place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such thing as an Off-site REC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Logic Diagram in Revised Standard to Aid in Determining What Type of REC Applies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REC </a:t>
            </a:r>
            <a:r>
              <a:rPr lang="en-US" dirty="0">
                <a:solidFill>
                  <a:schemeClr val="accent1"/>
                </a:solidFill>
              </a:rPr>
              <a:t>Versus</a:t>
            </a:r>
            <a:r>
              <a:rPr lang="en-US" dirty="0"/>
              <a:t> De Minimis Condition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1516577"/>
            <a:ext cx="10058400" cy="3824845"/>
          </a:xfrm>
        </p:spPr>
        <p:txBody>
          <a:bodyPr/>
          <a:lstStyle/>
          <a:p>
            <a:r>
              <a:rPr lang="en-US" sz="2800" dirty="0"/>
              <a:t>De Minimis Condition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C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ondition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 Related to Release That Does Not Pose Threat to Human Health or Environment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ntenna Regular"/>
              </a:rPr>
              <a:t>Would Not Be the Subject of an Enforcement Action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De Minimis Condition Is Not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0" indent="0">
              <a:spcBef>
                <a:spcPts val="500"/>
              </a:spcBef>
              <a:buClr>
                <a:prstClr val="black"/>
              </a:buClr>
              <a:buNone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91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Presumed Viability of </a:t>
            </a:r>
            <a:r>
              <a:rPr lang="en-US" dirty="0">
                <a:solidFill>
                  <a:schemeClr val="accent1"/>
                </a:solidFill>
              </a:rPr>
              <a:t>Prior Phase I ESAs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7178" y="1516577"/>
            <a:ext cx="10457644" cy="3824845"/>
          </a:xfrm>
        </p:spPr>
        <p:txBody>
          <a:bodyPr/>
          <a:lstStyle/>
          <a:p>
            <a:r>
              <a:rPr lang="en-US" sz="2800" dirty="0">
                <a:latin typeface="Antenna Regular"/>
              </a:rPr>
              <a:t>Conducted Within 180 Days of Acquisition – Presumed Viable</a:t>
            </a:r>
          </a:p>
          <a:p>
            <a:r>
              <a:rPr lang="en-US" sz="2800" dirty="0">
                <a:latin typeface="Antenna Regular"/>
              </a:rPr>
              <a:t>Conducted Within 1 Year of Acquisition – Presumed Viable, </a:t>
            </a:r>
            <a:r>
              <a:rPr lang="en-US" sz="2800" i="1" dirty="0">
                <a:latin typeface="Antenna Regular"/>
              </a:rPr>
              <a:t>So Long As</a:t>
            </a:r>
            <a:r>
              <a:rPr lang="en-US" sz="2800" dirty="0">
                <a:latin typeface="Antenna Regular"/>
              </a:rPr>
              <a:t> Following Components Are Updated Within 180 Days:</a:t>
            </a:r>
          </a:p>
          <a:p>
            <a:pPr lvl="1"/>
            <a:r>
              <a:rPr lang="en-US" sz="2400" b="1" dirty="0">
                <a:latin typeface="Antenna Regular"/>
              </a:rPr>
              <a:t>Interviews</a:t>
            </a:r>
          </a:p>
          <a:p>
            <a:pPr lvl="1"/>
            <a:r>
              <a:rPr lang="en-US" sz="2400" b="1" dirty="0">
                <a:latin typeface="Antenna Regular"/>
              </a:rPr>
              <a:t>Searches for Recorded Environmental Cleanup Liens</a:t>
            </a:r>
          </a:p>
          <a:p>
            <a:pPr lvl="1"/>
            <a:r>
              <a:rPr lang="en-US" sz="2400" b="1" dirty="0">
                <a:latin typeface="Antenna Regular"/>
              </a:rPr>
              <a:t>Reviews of Governmental Records</a:t>
            </a:r>
          </a:p>
          <a:p>
            <a:pPr lvl="1"/>
            <a:r>
              <a:rPr lang="en-US" sz="2400" b="1" dirty="0">
                <a:latin typeface="Antenna Regular"/>
              </a:rPr>
              <a:t>Visual Inspections of Subject Property &amp; Adjoining Properties</a:t>
            </a:r>
          </a:p>
          <a:p>
            <a:pPr lvl="1"/>
            <a:r>
              <a:rPr lang="en-US" sz="2400" b="1" dirty="0">
                <a:latin typeface="Antenna Regular"/>
              </a:rPr>
              <a:t>Declaration By Environmental Professional</a:t>
            </a:r>
          </a:p>
          <a:p>
            <a:r>
              <a:rPr lang="en-US" sz="2800" b="1" dirty="0">
                <a:latin typeface="Antenna Regular"/>
              </a:rPr>
              <a:t>Based on Date of Completion of Activity; Not Date of Report</a:t>
            </a:r>
          </a:p>
          <a:p>
            <a:pPr lvl="1"/>
            <a:endParaRPr lang="en-US" sz="2000" b="1" dirty="0">
              <a:latin typeface="Antenna Regular"/>
            </a:endParaRPr>
          </a:p>
          <a:p>
            <a:pPr marL="0" indent="0">
              <a:buNone/>
            </a:pPr>
            <a:endParaRPr lang="en-US" sz="2600" dirty="0">
              <a:latin typeface="Antenn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766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Who Can Rely on a Phase I ESA?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1516577"/>
            <a:ext cx="10058400" cy="3824845"/>
          </a:xfrm>
        </p:spPr>
        <p:txBody>
          <a:bodyPr/>
          <a:lstStyle/>
          <a:p>
            <a:r>
              <a:rPr lang="en-US" sz="2800" dirty="0"/>
              <a:t>ASTM Standard – Definition of </a:t>
            </a:r>
            <a:r>
              <a:rPr lang="en-US" sz="2800" i="1" dirty="0"/>
              <a:t>User</a:t>
            </a:r>
            <a:r>
              <a:rPr lang="en-US" sz="2800" dirty="0"/>
              <a:t> May Include the Following:</a:t>
            </a:r>
          </a:p>
          <a:p>
            <a:pPr lvl="1"/>
            <a:r>
              <a:rPr lang="en-US" sz="2400" b="1" dirty="0"/>
              <a:t>Potential Purchaser</a:t>
            </a:r>
          </a:p>
          <a:p>
            <a:pPr lvl="1"/>
            <a:r>
              <a:rPr lang="en-US" sz="2400" b="1" dirty="0"/>
              <a:t>Potential Tenant</a:t>
            </a:r>
          </a:p>
          <a:p>
            <a:pPr lvl="1"/>
            <a:r>
              <a:rPr lang="en-US" sz="2400" b="1" dirty="0"/>
              <a:t>Owner</a:t>
            </a:r>
          </a:p>
          <a:p>
            <a:pPr lvl="1"/>
            <a:r>
              <a:rPr lang="en-US" sz="2400" b="1" dirty="0"/>
              <a:t>Lender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Contractual Issue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Typically Defined in Service Agreement Between Environmental Professional and Party Commissioning the Report (i.e., Lender, Buyer, or Seller)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3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8242"/>
          <a:stretch/>
        </p:blipFill>
        <p:spPr>
          <a:xfrm>
            <a:off x="6096000" y="1558341"/>
            <a:ext cx="5228822" cy="4173900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867178" y="2016317"/>
            <a:ext cx="5069983" cy="3592356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Clarifications and Illustrations Re RECs, HRECs, CRECs, and De Minimis Conditions</a:t>
            </a:r>
            <a:endParaRPr lang="en-US" dirty="0">
              <a:solidFill>
                <a:schemeClr val="accent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Focus on Dry Cleaning Facilities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More Discussion About </a:t>
            </a:r>
            <a:r>
              <a:rPr lang="en-US" sz="2000" b="1" i="1" dirty="0">
                <a:solidFill>
                  <a:schemeClr val="accent1"/>
                </a:solidFill>
              </a:rPr>
              <a:t>Considerations Beyond Scope</a:t>
            </a:r>
            <a:r>
              <a:rPr lang="en-US" sz="2000" b="1" dirty="0">
                <a:solidFill>
                  <a:schemeClr val="accent1"/>
                </a:solidFill>
              </a:rPr>
              <a:t> and </a:t>
            </a:r>
            <a:r>
              <a:rPr lang="en-US" sz="2000" b="1" i="1" dirty="0">
                <a:solidFill>
                  <a:schemeClr val="accent1"/>
                </a:solidFill>
              </a:rPr>
              <a:t>Business Environmental Risks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Revised Standard – ASTM E1527-21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867178" y="1449859"/>
            <a:ext cx="5069983" cy="487561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Three Most Important Revisions</a:t>
            </a:r>
          </a:p>
        </p:txBody>
      </p:sp>
    </p:spTree>
    <p:extLst>
      <p:ext uri="{BB962C8B-B14F-4D97-AF65-F5344CB8AC3E}">
        <p14:creationId xmlns:p14="http://schemas.microsoft.com/office/powerpoint/2010/main" val="5290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Revised Standard’s Focus on Dry Cleaning Facilities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7178" y="1516577"/>
            <a:ext cx="10457644" cy="3824845"/>
          </a:xfrm>
        </p:spPr>
        <p:txBody>
          <a:bodyPr/>
          <a:lstStyle/>
          <a:p>
            <a:r>
              <a:rPr lang="en-US" sz="2800" b="1" dirty="0">
                <a:latin typeface="Antenna Regular"/>
              </a:rPr>
              <a:t>Revised Standard’s Focus on Dry Cleaners Manifests Itself In Two Ways:</a:t>
            </a:r>
          </a:p>
          <a:p>
            <a:pPr lvl="1"/>
            <a:r>
              <a:rPr lang="en-US" sz="2400" b="1" dirty="0">
                <a:latin typeface="Antenna Regular"/>
              </a:rPr>
              <a:t>Increased Scrutiny on Current or Former Retail Properties</a:t>
            </a:r>
          </a:p>
          <a:p>
            <a:pPr lvl="1"/>
            <a:r>
              <a:rPr lang="en-US" sz="2400" b="1" dirty="0">
                <a:latin typeface="Antenna Regular"/>
              </a:rPr>
              <a:t>Dry Cleaning Facility Operating (i) for Significant Period of Time (ii) Prior to Existence of Regulatory Controls Cited as Example of a Possible REC</a:t>
            </a:r>
          </a:p>
          <a:p>
            <a:r>
              <a:rPr lang="en-US" sz="2800" b="1" dirty="0">
                <a:latin typeface="Antenna Regular"/>
              </a:rPr>
              <a:t>Implications For Other Commercial Sites Where Solvents Were Used?</a:t>
            </a:r>
          </a:p>
          <a:p>
            <a:pPr marL="0" indent="0">
              <a:buNone/>
            </a:pPr>
            <a:endParaRPr lang="en-US" sz="2600" dirty="0">
              <a:latin typeface="Antenn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556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Daniel J. Brown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67178" y="1261818"/>
            <a:ext cx="10457644" cy="821424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Daniel J. Brown, L.L.C.</a:t>
            </a:r>
          </a:p>
          <a:p>
            <a:r>
              <a:rPr lang="en-US" b="1" dirty="0">
                <a:solidFill>
                  <a:schemeClr val="accent1"/>
                </a:solidFill>
              </a:rPr>
              <a:t>Law Practice Focused on Environmental, Health &amp; Safety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r="5632"/>
          <a:stretch>
            <a:fillRect/>
          </a:stretch>
        </p:blipFill>
        <p:spPr/>
      </p:pic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867178" y="5192202"/>
            <a:ext cx="10457644" cy="500261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effectLst/>
              </a:rPr>
              <a:t>Over 25 years of experience in helping clients navigate complex EHS regulatory obstacles to meet their business goals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7384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607139"/>
            <a:ext cx="10457644" cy="57087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Why the Focus on Dry Cleaning Facilities?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24843" y="1637490"/>
            <a:ext cx="8948031" cy="4030143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Leading Source of New Superfund Sites in U.S.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Dry Cleaning Solvent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 TCE (Perc) Contamination Is Difficult and Costly to Remediate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>
                <a:solidFill>
                  <a:srgbClr val="F68C1F"/>
                </a:solidFill>
                <a:latin typeface="Antenna Regular"/>
              </a:rPr>
              <a:t>Comparison With Gasoline Stations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Gasoline Components More Amenable to Natural Degradation Processes Than Perc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Cost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Remediating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Dry Cleaning Site Significantly Greater Than Cost of Remediating a Gasoline Station Site (≈5x or more)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4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85401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Considerations Beyond Scope and Business Environmental Risks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3276" y="1783240"/>
            <a:ext cx="9180136" cy="3824845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Desire to Understand Environmental Risks Beyond Those That Must Be Addressed in Order to Achieve AAI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Contaminants of Concern Other Than Hazardous Substances or Petroleum 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>
                <a:solidFill>
                  <a:srgbClr val="F68C1F"/>
                </a:solidFill>
                <a:latin typeface="Antenna Regular"/>
              </a:rPr>
              <a:t>Emphasis in Revised Standard Driven By Concerns With Poly- and Perfluoroalkyl Substances (PFAS)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8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Examples of Non-scope Considerations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7178" y="1592639"/>
            <a:ext cx="10457644" cy="3932671"/>
          </a:xfr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tenna Regular"/>
                <a:ea typeface="+mn-ea"/>
                <a:cs typeface="+mn-cs"/>
              </a:rPr>
              <a:t>Asbestos</a:t>
            </a:r>
          </a:p>
          <a:p>
            <a:r>
              <a:rPr lang="en-US" sz="2800" dirty="0">
                <a:latin typeface="Antenna Regular"/>
              </a:rPr>
              <a:t>Mold</a:t>
            </a:r>
          </a:p>
          <a:p>
            <a:r>
              <a:rPr lang="en-US" sz="2800" dirty="0">
                <a:latin typeface="Antenna Regular"/>
              </a:rPr>
              <a:t>Lead</a:t>
            </a: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tenna Regular"/>
                <a:ea typeface="+mn-ea"/>
                <a:cs typeface="+mn-cs"/>
              </a:rPr>
              <a:t>Environmental Compliance</a:t>
            </a:r>
          </a:p>
          <a:p>
            <a:r>
              <a:rPr lang="en-US" sz="2800" dirty="0">
                <a:latin typeface="Antenna Regular"/>
              </a:rPr>
              <a:t>State/Local Issues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tenna Regular"/>
              <a:ea typeface="+mn-ea"/>
              <a:cs typeface="+mn-cs"/>
            </a:endParaRPr>
          </a:p>
          <a:p>
            <a:r>
              <a:rPr lang="en-US" sz="2800" dirty="0">
                <a:latin typeface="Antenna Regular"/>
              </a:rPr>
              <a:t>PFAS</a:t>
            </a:r>
          </a:p>
          <a:p>
            <a:r>
              <a:rPr lang="en-US" sz="2800" dirty="0">
                <a:latin typeface="Antenna Regular"/>
              </a:rPr>
              <a:t>Vapor Intrusion?</a:t>
            </a:r>
          </a:p>
        </p:txBody>
      </p:sp>
    </p:spTree>
    <p:extLst>
      <p:ext uri="{BB962C8B-B14F-4D97-AF65-F5344CB8AC3E}">
        <p14:creationId xmlns:p14="http://schemas.microsoft.com/office/powerpoint/2010/main" val="1321183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732"/>
          <a:stretch/>
        </p:blipFill>
        <p:spPr>
          <a:xfrm>
            <a:off x="867178" y="1558341"/>
            <a:ext cx="5228822" cy="4173901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54839" y="2035534"/>
            <a:ext cx="5069983" cy="3601941"/>
          </a:xfrm>
        </p:spPr>
        <p:txBody>
          <a:bodyPr/>
          <a:lstStyle/>
          <a:p>
            <a:r>
              <a:rPr lang="en-US" sz="2000" b="1" dirty="0"/>
              <a:t>Seepage of Potentially Toxic or Hazardous Vapors Into Buildings From Underlying Groundwater</a:t>
            </a:r>
          </a:p>
          <a:p>
            <a:r>
              <a:rPr lang="en-US" sz="2000" b="1" dirty="0"/>
              <a:t>Higher Concentrations as Compared to Outdoor Air</a:t>
            </a:r>
          </a:p>
          <a:p>
            <a:r>
              <a:rPr lang="en-US" sz="2000" b="1" dirty="0"/>
              <a:t>Expensive Assessment</a:t>
            </a:r>
          </a:p>
          <a:p>
            <a:r>
              <a:rPr lang="en-US" sz="2000" b="1" dirty="0"/>
              <a:t>Expensive Mitigation Measures</a:t>
            </a:r>
          </a:p>
          <a:p>
            <a:r>
              <a:rPr lang="en-US" sz="2000" b="1" dirty="0"/>
              <a:t>Assessment May Lead to Discovery of Groundwater Plumes Requiring Cleanup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Vapor Intrusion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254838" y="1460509"/>
            <a:ext cx="5069983" cy="487561"/>
          </a:xfrm>
        </p:spPr>
        <p:txBody>
          <a:bodyPr/>
          <a:lstStyle/>
          <a:p>
            <a:r>
              <a:rPr lang="en-US" sz="2400" b="1" dirty="0"/>
              <a:t>Nature of the Risk</a:t>
            </a:r>
          </a:p>
        </p:txBody>
      </p:sp>
    </p:spTree>
    <p:extLst>
      <p:ext uri="{BB962C8B-B14F-4D97-AF65-F5344CB8AC3E}">
        <p14:creationId xmlns:p14="http://schemas.microsoft.com/office/powerpoint/2010/main" val="38782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How Vapor Intrusion Issues Might Arise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1516577"/>
            <a:ext cx="10058400" cy="3824845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Phase II 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Investigation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 Following Finding of REC in Phase I ESA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Addressed Under Voluntary Remediation Program or Brownfield Program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 New Georgia EPD Vapor Intrusion Technical Guidance Document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Perform Vapor Encroachment Screening (VES) in Conjunction With Phase I ESA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E2600-15 –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ASTM’s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Vapor Encroachment Screening Standard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0" indent="0">
              <a:spcBef>
                <a:spcPts val="500"/>
              </a:spcBef>
              <a:buClr>
                <a:prstClr val="black"/>
              </a:buClr>
              <a:buNone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2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607140"/>
            <a:ext cx="10457644" cy="85401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 Addressing Contaminated Property in Georgia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1786" y="1578943"/>
            <a:ext cx="9180136" cy="4072214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Voluntary Remediation Program – Current Owners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>
                <a:solidFill>
                  <a:srgbClr val="F68C1F"/>
                </a:solidFill>
                <a:latin typeface="Antenna Regular"/>
              </a:rPr>
              <a:t>Brownfield Program – Prospective Owners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iability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Protections and Tax Incentives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Clean Up Soil and Source Materials to Applicable Risk Reduction Levels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Determination of Limitation of Liability From EPD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>
                <a:solidFill>
                  <a:srgbClr val="F68C1F"/>
                </a:solidFill>
                <a:latin typeface="Antenna Regular"/>
              </a:rPr>
              <a:t>Vapor Intrusion Must Be Addressed in Both Programs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68C1F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marL="0" indent="0">
              <a:buClr>
                <a:prstClr val="black"/>
              </a:buClr>
              <a:buNone/>
              <a:defRPr/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prstClr val="black"/>
              </a:buClr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9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Phase I ESA Toolkit for CRE Professionals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79251" y="1487233"/>
            <a:ext cx="10058400" cy="3550873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What’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s the </a:t>
            </a:r>
            <a:r>
              <a:rPr lang="en-US" sz="2800" i="1" dirty="0">
                <a:solidFill>
                  <a:srgbClr val="F68C1F"/>
                </a:solidFill>
                <a:latin typeface="Antenna Regular"/>
              </a:rPr>
              <a:t>REC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?  What Kind of REC?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>
                <a:solidFill>
                  <a:srgbClr val="F68C1F"/>
                </a:solidFill>
                <a:latin typeface="Antenna Regular"/>
              </a:rPr>
              <a:t>Is it a </a:t>
            </a:r>
            <a:r>
              <a:rPr lang="en-US" sz="2800" i="1" dirty="0">
                <a:solidFill>
                  <a:srgbClr val="F68C1F"/>
                </a:solidFill>
                <a:latin typeface="Antenna Regular"/>
              </a:rPr>
              <a:t>REC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?  Or, is it a </a:t>
            </a:r>
            <a:r>
              <a:rPr lang="en-US" sz="2800" i="1" dirty="0">
                <a:solidFill>
                  <a:srgbClr val="F68C1F"/>
                </a:solidFill>
                <a:latin typeface="Antenna Regular"/>
              </a:rPr>
              <a:t>De Minimis Condition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>
                <a:solidFill>
                  <a:srgbClr val="F68C1F"/>
                </a:solidFill>
                <a:latin typeface="Antenna Regular"/>
              </a:rPr>
              <a:t>No Such Thing as an “Off-site REC”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>
                <a:solidFill>
                  <a:srgbClr val="F68C1F"/>
                </a:solidFill>
                <a:latin typeface="Antenna Regular"/>
              </a:rPr>
              <a:t>Existing Phase I Reports: More Than 180 Days Old?  More Than One Year Old?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i="1" dirty="0">
                <a:solidFill>
                  <a:srgbClr val="F68C1F"/>
                </a:solidFill>
                <a:latin typeface="Antenna Regular"/>
              </a:rPr>
              <a:t>All Appropriate Inquiries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?  Or, </a:t>
            </a:r>
            <a:r>
              <a:rPr lang="en-US" sz="2800" i="1" dirty="0">
                <a:solidFill>
                  <a:srgbClr val="F68C1F"/>
                </a:solidFill>
                <a:latin typeface="Antenna Regular"/>
              </a:rPr>
              <a:t>Non-scope Consideration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8C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68C1F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Try t</a:t>
            </a:r>
            <a:r>
              <a:rPr lang="en-US" sz="2800" dirty="0">
                <a:solidFill>
                  <a:srgbClr val="F68C1F"/>
                </a:solidFill>
                <a:latin typeface="Antenna Regular"/>
              </a:rPr>
              <a:t>o Nip Issues in the Bud – </a:t>
            </a:r>
            <a:r>
              <a:rPr lang="en-US" sz="2800" i="1" dirty="0">
                <a:solidFill>
                  <a:srgbClr val="F68C1F"/>
                </a:solidFill>
                <a:latin typeface="Antenna Regular"/>
              </a:rPr>
              <a:t>the Sooner, the Better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Regular"/>
              <a:ea typeface="+mn-ea"/>
              <a:cs typeface="+mn-cs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9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1749287"/>
            <a:ext cx="10457644" cy="118474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Final Wrap-up</a:t>
            </a:r>
          </a:p>
          <a:p>
            <a:r>
              <a:rPr lang="en-US" dirty="0">
                <a:solidFill>
                  <a:schemeClr val="accent1"/>
                </a:solidFill>
              </a:rPr>
              <a:t>Questions &amp; Answers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7178" y="3077155"/>
            <a:ext cx="10457644" cy="2525155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1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(404) 850-1111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dan@djbrownlaw.com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https://djbrownlaw.com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029305" y="2860606"/>
            <a:ext cx="4495731" cy="407380"/>
          </a:xfrm>
        </p:spPr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029305" y="3429000"/>
            <a:ext cx="4495732" cy="960119"/>
          </a:xfrm>
        </p:spPr>
        <p:txBody>
          <a:bodyPr/>
          <a:lstStyle/>
          <a:p>
            <a:r>
              <a:rPr lang="en-US" dirty="0"/>
              <a:t>Mailing Address:</a:t>
            </a:r>
          </a:p>
          <a:p>
            <a:r>
              <a:rPr lang="en-US" dirty="0"/>
              <a:t>4062 Peachtree Rd.,</a:t>
            </a:r>
            <a:br>
              <a:rPr lang="en-US" dirty="0"/>
            </a:br>
            <a:r>
              <a:rPr lang="en-US" dirty="0"/>
              <a:t>Suite A #304</a:t>
            </a:r>
            <a:br>
              <a:rPr lang="en-US" dirty="0"/>
            </a:br>
            <a:r>
              <a:rPr lang="en-US" dirty="0"/>
              <a:t>Atlanta Georgia 30319</a:t>
            </a:r>
          </a:p>
        </p:txBody>
      </p:sp>
    </p:spTree>
    <p:extLst>
      <p:ext uri="{BB962C8B-B14F-4D97-AF65-F5344CB8AC3E}">
        <p14:creationId xmlns:p14="http://schemas.microsoft.com/office/powerpoint/2010/main" val="404341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1738184"/>
            <a:ext cx="10457644" cy="543696"/>
          </a:xfrm>
        </p:spPr>
        <p:txBody>
          <a:bodyPr/>
          <a:lstStyle/>
          <a:p>
            <a:r>
              <a:rPr lang="en-US" dirty="0"/>
              <a:t> Disclaimer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6800" y="3031524"/>
            <a:ext cx="10058400" cy="257078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latin typeface="Antenna Regular"/>
              </a:rPr>
              <a:t>This presentation contains information on a topic of general interest, and does not constitute legal advice.  </a:t>
            </a:r>
            <a:r>
              <a:rPr lang="en-US" b="1" dirty="0">
                <a:solidFill>
                  <a:schemeClr val="tx1"/>
                </a:solidFill>
                <a:latin typeface="Antenna Regular"/>
              </a:rPr>
              <a:t>© </a:t>
            </a:r>
            <a:r>
              <a:rPr lang="en-US" b="1" i="1" dirty="0">
                <a:solidFill>
                  <a:schemeClr val="tx1"/>
                </a:solidFill>
                <a:latin typeface="Antenna Regular"/>
              </a:rPr>
              <a:t>2022 Daniel J. Brown, L.L.C.  All rights reserved.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67178" y="590664"/>
            <a:ext cx="10457644" cy="1040428"/>
          </a:xfrm>
        </p:spPr>
        <p:txBody>
          <a:bodyPr/>
          <a:lstStyle/>
          <a:p>
            <a:r>
              <a:rPr lang="en-US" dirty="0"/>
              <a:t> Due Diligence</a:t>
            </a:r>
          </a:p>
          <a:p>
            <a:r>
              <a:rPr lang="en-US" dirty="0"/>
              <a:t>What Is Known?  What Is Knowable?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83276" y="2071815"/>
            <a:ext cx="7533503" cy="382484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ntenna Regular"/>
              </a:rPr>
              <a:t>“… as we know, there are </a:t>
            </a:r>
            <a:r>
              <a:rPr lang="en-US" i="1" dirty="0">
                <a:latin typeface="Antenna Regular"/>
              </a:rPr>
              <a:t>known knowns</a:t>
            </a:r>
            <a:r>
              <a:rPr lang="en-US" i="1" dirty="0">
                <a:solidFill>
                  <a:schemeClr val="tx1"/>
                </a:solidFill>
                <a:latin typeface="Antenna Regular"/>
              </a:rPr>
              <a:t>; there are things that we know we know.  We also know there are </a:t>
            </a:r>
            <a:r>
              <a:rPr lang="en-US" i="1" dirty="0">
                <a:latin typeface="Antenna Regular"/>
              </a:rPr>
              <a:t>known unknowns</a:t>
            </a:r>
            <a:r>
              <a:rPr lang="en-US" i="1" dirty="0">
                <a:solidFill>
                  <a:schemeClr val="tx1"/>
                </a:solidFill>
                <a:latin typeface="Antenna Regular"/>
              </a:rPr>
              <a:t>; that is to say we know there are some things we do not know.  But there are also </a:t>
            </a:r>
            <a:r>
              <a:rPr lang="en-US" i="1" dirty="0">
                <a:latin typeface="Antenna Regular"/>
              </a:rPr>
              <a:t>unknown unknowns </a:t>
            </a:r>
            <a:r>
              <a:rPr lang="en-US" i="1" dirty="0">
                <a:solidFill>
                  <a:schemeClr val="tx1"/>
                </a:solidFill>
                <a:latin typeface="Antenna Regular"/>
              </a:rPr>
              <a:t>– the ones we don’t know we don’t know.”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ntenna Regular"/>
              </a:rPr>
              <a:t>		</a:t>
            </a:r>
            <a:r>
              <a:rPr lang="en-US" sz="1800" dirty="0">
                <a:solidFill>
                  <a:schemeClr val="tx1"/>
                </a:solidFill>
                <a:latin typeface="Antenna Regular"/>
              </a:rPr>
              <a:t>-- Former U.S. Secretary of Defense, Donald Rumsfeld at 			Department of Defense news briefing, February 12, 2002</a:t>
            </a:r>
            <a:endParaRPr lang="en-US" sz="1800" dirty="0"/>
          </a:p>
        </p:txBody>
      </p:sp>
      <p:pic>
        <p:nvPicPr>
          <p:cNvPr id="3" name="Picture 2" descr="A picture containing person, person, indoor, suit&#10;&#10;Description automatically generated">
            <a:extLst>
              <a:ext uri="{FF2B5EF4-FFF2-40B4-BE49-F238E27FC236}">
                <a16:creationId xmlns:a16="http://schemas.microsoft.com/office/drawing/2014/main" id="{6BBC8DDA-D2DB-44E2-B651-52A8F0F9F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60" y="2174790"/>
            <a:ext cx="2767913" cy="20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7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r="2967"/>
          <a:stretch>
            <a:fillRect/>
          </a:stretch>
        </p:blipFill>
        <p:spPr>
          <a:xfrm>
            <a:off x="867178" y="1558341"/>
            <a:ext cx="5228822" cy="4173901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54839" y="2242268"/>
            <a:ext cx="5069983" cy="3395207"/>
          </a:xfrm>
        </p:spPr>
        <p:txBody>
          <a:bodyPr/>
          <a:lstStyle/>
          <a:p>
            <a:r>
              <a:rPr lang="en-US" sz="2000" b="1" dirty="0"/>
              <a:t>Environmental Contamination Can Interfere With Business Uses of Property</a:t>
            </a:r>
          </a:p>
          <a:p>
            <a:r>
              <a:rPr lang="en-US" sz="2000" b="1" dirty="0"/>
              <a:t>Disruption Caused By Pollution May Impair Prospective Landowner’s Ability to Service Loan</a:t>
            </a:r>
          </a:p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414D"/>
                </a:solidFill>
                <a:effectLst/>
                <a:uLnTx/>
                <a:uFillTx/>
                <a:latin typeface="Antenna Regular"/>
                <a:ea typeface="+mn-ea"/>
                <a:cs typeface="+mn-cs"/>
              </a:rPr>
              <a:t>CERCLA – “Innocent” Landowner Can Be Liable for Cleanup</a:t>
            </a:r>
            <a:endParaRPr lang="en-US" sz="2000" b="1" dirty="0"/>
          </a:p>
          <a:p>
            <a:r>
              <a:rPr lang="en-US" sz="2000" b="1" dirty="0"/>
              <a:t>Engaging in “All Appropriate Inquiries” (AAI) May Allow Landowner to Achieve Certain Liability Protections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Environmental Due Diligence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254838" y="1460509"/>
            <a:ext cx="5069983" cy="781759"/>
          </a:xfrm>
        </p:spPr>
        <p:txBody>
          <a:bodyPr/>
          <a:lstStyle/>
          <a:p>
            <a:r>
              <a:rPr lang="en-US" sz="2400" b="1" dirty="0"/>
              <a:t>Importance in a Commercial Real Estate Transaction</a:t>
            </a:r>
          </a:p>
        </p:txBody>
      </p:sp>
    </p:spTree>
    <p:extLst>
      <p:ext uri="{BB962C8B-B14F-4D97-AF65-F5344CB8AC3E}">
        <p14:creationId xmlns:p14="http://schemas.microsoft.com/office/powerpoint/2010/main" val="183897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 Appropriate Inquiries Timeline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1980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sz="1600" b="1" dirty="0"/>
              <a:t>CERCLA (Superfund) Signed Into Law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8"/>
          </p:nvPr>
        </p:nvSpPr>
        <p:spPr>
          <a:xfrm>
            <a:off x="5257364" y="4028199"/>
            <a:ext cx="1676078" cy="360920"/>
          </a:xfrm>
        </p:spPr>
        <p:txBody>
          <a:bodyPr/>
          <a:lstStyle/>
          <a:p>
            <a:r>
              <a:rPr lang="en-US" b="1" dirty="0"/>
              <a:t>2002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59"/>
          </p:nvPr>
        </p:nvSpPr>
        <p:spPr>
          <a:xfrm>
            <a:off x="5257364" y="4389119"/>
            <a:ext cx="1676078" cy="16697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9414D"/>
                </a:solidFill>
                <a:latin typeface="Antenna Regular"/>
              </a:rPr>
              <a:t>Brownfield Amendments – More Liability Protections; Defines “All Appropriate Inquiries”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9414D"/>
              </a:solidFill>
              <a:effectLst/>
              <a:uLnTx/>
              <a:uFillTx/>
              <a:latin typeface="Antenna Regular"/>
              <a:cs typeface="Open Sans Light" panose="020B0306030504020204" pitchFamily="34" charset="0"/>
            </a:endParaRPr>
          </a:p>
          <a:p>
            <a:endParaRPr lang="en-US" sz="1600" b="1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 b="1" dirty="0"/>
              <a:t>2021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sz="1600" b="1" dirty="0"/>
              <a:t>ASTM Issues Revised Phase I ESA Standard – E1527-21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b="1" dirty="0"/>
              <a:t>1986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63"/>
          </p:nvPr>
        </p:nvSpPr>
        <p:spPr>
          <a:xfrm>
            <a:off x="3221300" y="1527573"/>
            <a:ext cx="1676078" cy="13402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9414D"/>
                </a:solidFill>
                <a:latin typeface="Antenna Regular"/>
              </a:rPr>
              <a:t>Initial Effort By Congress to Establish Innocent Landowner Protections</a:t>
            </a:r>
            <a:endParaRPr lang="en-US" sz="1600" b="1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b="1" dirty="0"/>
              <a:t>2005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65"/>
          </p:nvPr>
        </p:nvSpPr>
        <p:spPr>
          <a:xfrm>
            <a:off x="7293428" y="1733384"/>
            <a:ext cx="1676078" cy="1134414"/>
          </a:xfrm>
        </p:spPr>
        <p:txBody>
          <a:bodyPr/>
          <a:lstStyle/>
          <a:p>
            <a:r>
              <a:rPr lang="en-US" sz="1600" b="1" dirty="0"/>
              <a:t>EPA Promulgates All Appropriate Inquiries Rule; References ASTM E1527-05</a:t>
            </a:r>
          </a:p>
        </p:txBody>
      </p:sp>
      <p:pic>
        <p:nvPicPr>
          <p:cNvPr id="40" name="Picture Placeholder 73" descr="Stacks of barrels"/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862" y="2064724"/>
            <a:ext cx="1030825" cy="1030825"/>
          </a:xfrm>
        </p:spPr>
      </p:pic>
      <p:pic>
        <p:nvPicPr>
          <p:cNvPr id="39" name="Picture Placeholder 70"/>
          <p:cNvPicPr>
            <a:picLocks noGrp="1" noChangeAspect="1"/>
          </p:cNvPicPr>
          <p:nvPr>
            <p:ph type="pic" sz="quarter" idx="6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990" y="2064724"/>
            <a:ext cx="1030825" cy="1030825"/>
          </a:xfrm>
        </p:spPr>
      </p:pic>
      <p:pic>
        <p:nvPicPr>
          <p:cNvPr id="38" name="Picture Placeholder 7"/>
          <p:cNvPicPr>
            <a:picLocks noGrp="1" noChangeAspect="1"/>
          </p:cNvPicPr>
          <p:nvPr>
            <p:ph type="pic" sz="quarter" idx="6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9686304" y="2236529"/>
            <a:ext cx="962453" cy="1030825"/>
          </a:xfrm>
        </p:spPr>
      </p:pic>
      <p:pic>
        <p:nvPicPr>
          <p:cNvPr id="41" name="Picture Placeholder 50"/>
          <p:cNvPicPr>
            <a:picLocks noGrp="1" noChangeAspect="1"/>
          </p:cNvPicPr>
          <p:nvPr>
            <p:ph type="pic" sz="quarter" idx="7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16826"/>
          <a:stretch/>
        </p:blipFill>
        <p:spPr>
          <a:xfrm>
            <a:off x="3543927" y="4093525"/>
            <a:ext cx="1030825" cy="1030825"/>
          </a:xfrm>
        </p:spPr>
      </p:pic>
      <p:pic>
        <p:nvPicPr>
          <p:cNvPr id="37" name="Picture Placeholder 8"/>
          <p:cNvPicPr>
            <a:picLocks noGrp="1" noChangeAspect="1"/>
          </p:cNvPicPr>
          <p:nvPr>
            <p:ph type="pic" sz="quarter" idx="7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6719" r="16719"/>
          <a:stretch/>
        </p:blipFill>
        <p:spPr>
          <a:xfrm>
            <a:off x="7616055" y="4089956"/>
            <a:ext cx="1030825" cy="10308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961F6-D84D-4CBA-A6B6-4C353708D101}"/>
              </a:ext>
            </a:extLst>
          </p:cNvPr>
          <p:cNvSpPr txBox="1"/>
          <p:nvPr/>
        </p:nvSpPr>
        <p:spPr>
          <a:xfrm>
            <a:off x="7616055" y="5120781"/>
            <a:ext cx="103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ocw.mit.edu/courses/political-science/17-32-environmental-politics-and-policy-spring-2003/index.htm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6935F-50FC-4DD3-B966-EEEE249B628E}"/>
              </a:ext>
            </a:extLst>
          </p:cNvPr>
          <p:cNvSpPr txBox="1"/>
          <p:nvPr/>
        </p:nvSpPr>
        <p:spPr>
          <a:xfrm>
            <a:off x="9648757" y="1527573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commons.wikimedia.org/wiki/file:astm_logo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4677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Overview of Landowner Liability Protections</a:t>
            </a:r>
          </a:p>
        </p:txBody>
      </p:sp>
      <p:graphicFrame>
        <p:nvGraphicFramePr>
          <p:cNvPr id="25" name="Table Placeholder 6"/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965971368"/>
              </p:ext>
            </p:extLst>
          </p:nvPr>
        </p:nvGraphicFramePr>
        <p:xfrm>
          <a:off x="1167950" y="1640255"/>
          <a:ext cx="9856099" cy="369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775">
                  <a:extLst>
                    <a:ext uri="{9D8B030D-6E8A-4147-A177-3AD203B41FA5}">
                      <a16:colId xmlns:a16="http://schemas.microsoft.com/office/drawing/2014/main" val="4228889094"/>
                    </a:ext>
                  </a:extLst>
                </a:gridCol>
                <a:gridCol w="2735098">
                  <a:extLst>
                    <a:ext uri="{9D8B030D-6E8A-4147-A177-3AD203B41FA5}">
                      <a16:colId xmlns:a16="http://schemas.microsoft.com/office/drawing/2014/main" val="2161764876"/>
                    </a:ext>
                  </a:extLst>
                </a:gridCol>
                <a:gridCol w="2436613">
                  <a:extLst>
                    <a:ext uri="{9D8B030D-6E8A-4147-A177-3AD203B41FA5}">
                      <a16:colId xmlns:a16="http://schemas.microsoft.com/office/drawing/2014/main" val="3426334573"/>
                    </a:ext>
                  </a:extLst>
                </a:gridCol>
                <a:gridCol w="2436613">
                  <a:extLst>
                    <a:ext uri="{9D8B030D-6E8A-4147-A177-3AD203B41FA5}">
                      <a16:colId xmlns:a16="http://schemas.microsoft.com/office/drawing/2014/main" val="1324965831"/>
                    </a:ext>
                  </a:extLst>
                </a:gridCol>
              </a:tblGrid>
              <a:tr h="6827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42930"/>
                          </a:solidFill>
                          <a:latin typeface="+mj-lt"/>
                        </a:rPr>
                        <a:t>Characteristic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Innocent Landowner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(ILO)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242930"/>
                          </a:solidFill>
                          <a:latin typeface="+mj-lt"/>
                          <a:ea typeface="+mn-ea"/>
                          <a:cs typeface="+mn-cs"/>
                        </a:rPr>
                        <a:t>Bona Fide Prospective Purchaser (BFPP)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Contiguous Property Owner (CPO)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91597"/>
                  </a:ext>
                </a:extLst>
              </a:tr>
              <a:tr h="68274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Knowledge of Contamination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Disqualifying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4293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Disqualifying</a:t>
                      </a:r>
                      <a:endParaRPr lang="en-US" sz="1100" dirty="0">
                        <a:solidFill>
                          <a:srgbClr val="24293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Disqualifying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83326"/>
                  </a:ext>
                </a:extLst>
              </a:tr>
              <a:tr h="57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All Appropriate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Inquiries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13583"/>
                  </a:ext>
                </a:extLst>
              </a:tr>
              <a:tr h="682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Post-acquisition Responsibilities?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91110"/>
                  </a:ext>
                </a:extLst>
              </a:tr>
              <a:tr h="682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No Affiliation Demonstration?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7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18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867178" y="480767"/>
            <a:ext cx="10457644" cy="895545"/>
          </a:xfrm>
        </p:spPr>
        <p:txBody>
          <a:bodyPr/>
          <a:lstStyle/>
          <a:p>
            <a:r>
              <a:rPr lang="en-US" dirty="0"/>
              <a:t>Landowner Liability Protections – Post-acquisition Responsibilities</a:t>
            </a:r>
          </a:p>
        </p:txBody>
      </p:sp>
      <p:graphicFrame>
        <p:nvGraphicFramePr>
          <p:cNvPr id="25" name="Table Placeholder 6"/>
          <p:cNvGraphicFramePr>
            <a:graphicFrameLocks noGrp="1"/>
          </p:cNvGraphicFramePr>
          <p:nvPr>
            <p:ph type="tbl" sz="quarter" idx="12"/>
          </p:nvPr>
        </p:nvGraphicFramePr>
        <p:xfrm>
          <a:off x="1167950" y="1640255"/>
          <a:ext cx="9856099" cy="42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775">
                  <a:extLst>
                    <a:ext uri="{9D8B030D-6E8A-4147-A177-3AD203B41FA5}">
                      <a16:colId xmlns:a16="http://schemas.microsoft.com/office/drawing/2014/main" val="4228889094"/>
                    </a:ext>
                  </a:extLst>
                </a:gridCol>
                <a:gridCol w="2735098">
                  <a:extLst>
                    <a:ext uri="{9D8B030D-6E8A-4147-A177-3AD203B41FA5}">
                      <a16:colId xmlns:a16="http://schemas.microsoft.com/office/drawing/2014/main" val="2161764876"/>
                    </a:ext>
                  </a:extLst>
                </a:gridCol>
                <a:gridCol w="2436613">
                  <a:extLst>
                    <a:ext uri="{9D8B030D-6E8A-4147-A177-3AD203B41FA5}">
                      <a16:colId xmlns:a16="http://schemas.microsoft.com/office/drawing/2014/main" val="3426334573"/>
                    </a:ext>
                  </a:extLst>
                </a:gridCol>
                <a:gridCol w="2436613">
                  <a:extLst>
                    <a:ext uri="{9D8B030D-6E8A-4147-A177-3AD203B41FA5}">
                      <a16:colId xmlns:a16="http://schemas.microsoft.com/office/drawing/2014/main" val="1324965831"/>
                    </a:ext>
                  </a:extLst>
                </a:gridCol>
              </a:tblGrid>
              <a:tr h="6827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42930"/>
                          </a:solidFill>
                          <a:latin typeface="+mj-lt"/>
                        </a:rPr>
                        <a:t>Responsibility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Innocent Landowner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(ILO)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242930"/>
                          </a:solidFill>
                          <a:latin typeface="+mj-lt"/>
                          <a:ea typeface="+mn-ea"/>
                          <a:cs typeface="+mn-cs"/>
                        </a:rPr>
                        <a:t>Bona Fide Prospective Purchaser (BFPP)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Contiguous Property Owner (CPO)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91597"/>
                  </a:ext>
                </a:extLst>
              </a:tr>
              <a:tr h="682740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Disposal Activities After Acquisition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Prohibited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Prohibited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Prohibited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83326"/>
                  </a:ext>
                </a:extLst>
              </a:tr>
              <a:tr h="579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Compliance With Land Use Restrictions and ICs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13583"/>
                  </a:ext>
                </a:extLst>
              </a:tr>
              <a:tr h="682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Taking Reasonable Steps to Manage Releases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91110"/>
                  </a:ext>
                </a:extLst>
              </a:tr>
              <a:tr h="682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tenna Medium"/>
                          <a:ea typeface="+mn-ea"/>
                          <a:cs typeface="+mn-cs"/>
                        </a:rPr>
                        <a:t>Cause/Contribute to Contamination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Disqualifying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Disqualifying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41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Disqualifying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7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44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Phase I Environmental Site Assessments – Purpose &amp; Goal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7178" y="1516577"/>
            <a:ext cx="10457644" cy="3824845"/>
          </a:xfrm>
        </p:spPr>
        <p:txBody>
          <a:bodyPr/>
          <a:lstStyle/>
          <a:p>
            <a:r>
              <a:rPr lang="en-US" sz="2800" dirty="0"/>
              <a:t>Purpose</a:t>
            </a:r>
          </a:p>
          <a:p>
            <a:pPr lvl="1"/>
            <a:r>
              <a:rPr lang="en-US" sz="2400" b="1" dirty="0"/>
              <a:t>ASTM E1527-21 – Conform With “All Appropriate Inquiries” </a:t>
            </a:r>
          </a:p>
          <a:p>
            <a:pPr lvl="1"/>
            <a:r>
              <a:rPr lang="en-US" sz="2400" b="1" dirty="0"/>
              <a:t>Assess “Business Environmental Risks” – i.e., Non-scope Considerations</a:t>
            </a:r>
          </a:p>
          <a:p>
            <a:r>
              <a:rPr lang="en-US" sz="2800" dirty="0"/>
              <a:t>Goal</a:t>
            </a:r>
          </a:p>
          <a:p>
            <a:pPr lvl="1"/>
            <a:r>
              <a:rPr lang="en-US" sz="2400" b="1" dirty="0"/>
              <a:t>Identify “Recognized Environmental Conditions” or </a:t>
            </a:r>
            <a:r>
              <a:rPr lang="en-US" sz="2400" b="1" i="1" dirty="0"/>
              <a:t>RECs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0071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Daniel J. Brown, L.L.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8C1F"/>
      </a:accent1>
      <a:accent2>
        <a:srgbClr val="39414D"/>
      </a:accent2>
      <a:accent3>
        <a:srgbClr val="989898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ILLIUM">
      <a:majorFont>
        <a:latin typeface="Antenna Medium"/>
        <a:ea typeface=""/>
        <a:cs typeface=""/>
      </a:majorFont>
      <a:minorFont>
        <a:latin typeface="Antenna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7171</TotalTime>
  <Words>1499</Words>
  <Application>Microsoft Office PowerPoint</Application>
  <PresentationFormat>Widescreen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Antenna Medium</vt:lpstr>
      <vt:lpstr>Antenna Regular</vt:lpstr>
      <vt:lpstr>Arial</vt:lpstr>
      <vt:lpstr>Calibri</vt:lpstr>
      <vt:lpstr>Metropolis Light</vt:lpstr>
      <vt:lpstr>Wingdings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1_Office Theme</vt:lpstr>
      <vt:lpstr>6_Custom Design</vt:lpstr>
      <vt:lpstr>7_Custom Design</vt:lpstr>
      <vt:lpstr>Office Theme</vt:lpstr>
      <vt:lpstr>8_Custom Design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NASIR</dc:creator>
  <cp:lastModifiedBy>Daniel Brown</cp:lastModifiedBy>
  <cp:revision>312</cp:revision>
  <cp:lastPrinted>2022-01-11T22:31:55Z</cp:lastPrinted>
  <dcterms:created xsi:type="dcterms:W3CDTF">2020-06-17T07:28:33Z</dcterms:created>
  <dcterms:modified xsi:type="dcterms:W3CDTF">2022-04-22T02:19:45Z</dcterms:modified>
</cp:coreProperties>
</file>